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9.jpeg" ContentType="image/jpeg"/>
  <Override PartName="/ppt/media/image1.jpeg" ContentType="image/jpeg"/>
  <Override PartName="/ppt/media/image112.jpeg" ContentType="image/jpeg"/>
  <Override PartName="/ppt/media/image23.jpeg" ContentType="image/jpeg"/>
  <Override PartName="/ppt/media/image74.png" ContentType="image/png"/>
  <Override PartName="/ppt/media/image8.png" ContentType="image/png"/>
  <Override PartName="/ppt/media/image2.jpeg" ContentType="image/jpeg"/>
  <Override PartName="/ppt/media/image54.jpeg" ContentType="image/jpeg"/>
  <Override PartName="/ppt/media/image38.png" ContentType="image/png"/>
  <Override PartName="/ppt/media/image5.png" ContentType="image/png"/>
  <Override PartName="/ppt/media/image3.jpeg" ContentType="image/jpeg"/>
  <Override PartName="/ppt/media/image55.jpeg" ContentType="image/jpeg"/>
  <Override PartName="/ppt/media/image4.jpeg" ContentType="image/jpeg"/>
  <Override PartName="/ppt/media/image56.jpeg" ContentType="image/jpeg"/>
  <Override PartName="/ppt/media/image6.jpeg" ContentType="image/jpeg"/>
  <Override PartName="/ppt/media/image58.jpeg" ContentType="image/jpeg"/>
  <Override PartName="/ppt/media/image21.png" ContentType="image/png"/>
  <Override PartName="/ppt/media/image7.jpeg" ContentType="image/jpeg"/>
  <Override PartName="/ppt/media/image59.jpeg" ContentType="image/jpeg"/>
  <Override PartName="/ppt/media/image10.jpeg" ContentType="image/jpeg"/>
  <Override PartName="/ppt/media/image100.jpeg" ContentType="image/jpeg"/>
  <Override PartName="/ppt/media/image11.jpeg" ContentType="image/jpeg"/>
  <Override PartName="/ppt/media/image107.jpeg" ContentType="image/jpeg"/>
  <Override PartName="/ppt/media/image18.jpeg" ContentType="image/jpeg"/>
  <Override PartName="/ppt/media/image12.png" ContentType="image/png"/>
  <Override PartName="/ppt/media/image102.jpeg" ContentType="image/jpeg"/>
  <Override PartName="/ppt/media/image13.jpeg" ContentType="image/jpeg"/>
  <Override PartName="/ppt/media/image14.jpeg" ContentType="image/jpeg"/>
  <Override PartName="/ppt/media/image104.jpeg" ContentType="image/jpeg"/>
  <Override PartName="/ppt/media/image15.jpeg" ContentType="image/jpeg"/>
  <Override PartName="/ppt/media/image63.jpeg" ContentType="image/jpeg"/>
  <Override PartName="/ppt/media/image16.png" ContentType="image/png"/>
  <Override PartName="/ppt/media/image17.jpeg" ContentType="image/jpeg"/>
  <Override PartName="/ppt/media/image19.jpeg" ContentType="image/jpeg"/>
  <Override PartName="/ppt/media/image40.jpeg" ContentType="image/jpeg"/>
  <Override PartName="/ppt/media/image20.png" ContentType="image/png"/>
  <Override PartName="/ppt/media/image111.jpeg" ContentType="image/jpeg"/>
  <Override PartName="/ppt/media/image22.jpeg" ContentType="image/jpeg"/>
  <Override PartName="/ppt/media/image24.jpeg" ContentType="image/jpeg"/>
  <Override PartName="/ppt/media/image114.jpeg" ContentType="image/jpeg"/>
  <Override PartName="/ppt/media/image25.jpeg" ContentType="image/jpeg"/>
  <Override PartName="/ppt/media/image64.jpeg" ContentType="image/jpeg"/>
  <Override PartName="/ppt/media/image26.png" ContentType="image/png"/>
  <Override PartName="/ppt/media/image116.jpeg" ContentType="image/jpeg"/>
  <Override PartName="/ppt/media/image27.jpeg" ContentType="image/jpeg"/>
  <Override PartName="/ppt/media/image57.png" ContentType="image/png"/>
  <Override PartName="/ppt/media/image117.jpeg" ContentType="image/jpeg"/>
  <Override PartName="/ppt/media/image28.jpeg" ContentType="image/jpeg"/>
  <Override PartName="/ppt/media/image118.jpeg" ContentType="image/jpeg"/>
  <Override PartName="/ppt/media/image29.jpeg" ContentType="image/jpeg"/>
  <Override PartName="/ppt/media/image30.png" ContentType="image/png"/>
  <Override PartName="/ppt/media/image120.jpeg" ContentType="image/jpeg"/>
  <Override PartName="/ppt/media/image31.jpeg" ContentType="image/jpeg"/>
  <Override PartName="/ppt/media/image121.jpeg" ContentType="image/jpeg"/>
  <Override PartName="/ppt/media/image32.jpeg" ContentType="image/jpeg"/>
  <Override PartName="/ppt/media/image122.jpeg" ContentType="image/jpeg"/>
  <Override PartName="/ppt/media/image33.jpeg" ContentType="image/jpeg"/>
  <Override PartName="/ppt/media/image34.png" ContentType="image/png"/>
  <Override PartName="/ppt/media/image35.jpeg" ContentType="image/jpeg"/>
  <Override PartName="/ppt/media/image36.jpeg" ContentType="image/jpeg"/>
  <Override PartName="/ppt/media/image37.jpeg" ContentType="image/jpeg"/>
  <Override PartName="/ppt/media/image128.jpeg" ContentType="image/jpeg"/>
  <Override PartName="/ppt/media/image39.jpeg" ContentType="image/jpeg"/>
  <Override PartName="/ppt/media/image41.png" ContentType="image/png"/>
  <Override PartName="/ppt/media/image131.jpeg" ContentType="image/jpeg"/>
  <Override PartName="/ppt/media/image42.jpeg" ContentType="image/jpeg"/>
  <Override PartName="/ppt/media/image43.jpeg" ContentType="image/jpeg"/>
  <Override PartName="/ppt/media/image133.jpeg" ContentType="image/jpeg"/>
  <Override PartName="/ppt/media/image44.jpeg" ContentType="image/jpeg"/>
  <Override PartName="/ppt/media/image45.png" ContentType="image/png"/>
  <Override PartName="/ppt/media/image135.jpeg" ContentType="image/jpeg"/>
  <Override PartName="/ppt/media/image46.jpeg" ContentType="image/jpeg"/>
  <Override PartName="/ppt/media/image136.jpeg" ContentType="image/jpeg"/>
  <Override PartName="/ppt/media/image47.jpeg" ContentType="image/jpeg"/>
  <Override PartName="/ppt/media/image48.jpeg" ContentType="image/jpeg"/>
  <Override PartName="/ppt/media/image49.png" ContentType="image/png"/>
  <Override PartName="/ppt/media/image65.png" ContentType="image/png"/>
  <Override PartName="/ppt/media/image50.jpeg" ContentType="image/jpeg"/>
  <Override PartName="/ppt/media/image51.jpeg" ContentType="image/jpeg"/>
  <Override PartName="/ppt/media/image52.jpeg" ContentType="image/jpeg"/>
  <Override PartName="/ppt/media/image60.jpeg" ContentType="image/jpeg"/>
  <Override PartName="/ppt/media/image53.png" ContentType="image/png"/>
  <Override PartName="/ppt/media/image61.png" ContentType="image/png"/>
  <Override PartName="/ppt/media/image62.jpeg" ContentType="image/jpeg"/>
  <Override PartName="/ppt/media/image108.png" ContentType="image/png"/>
  <Override PartName="/ppt/media/image66.jpeg" ContentType="image/jpeg"/>
  <Override PartName="/ppt/media/image67.jpeg" ContentType="image/jpeg"/>
  <Override PartName="/ppt/media/image68.jpeg" ContentType="image/jpeg"/>
  <Override PartName="/ppt/media/image69.jpeg" ContentType="image/jpeg"/>
  <Override PartName="/ppt/media/image70.png" ContentType="image/png"/>
  <Override PartName="/ppt/media/image71.jpeg" ContentType="image/jpeg"/>
  <Override PartName="/ppt/media/image72.jpeg" ContentType="image/jpeg"/>
  <Override PartName="/ppt/media/image73.jpeg" ContentType="image/jpeg"/>
  <Override PartName="/ppt/media/image75.jpeg" ContentType="image/jpeg"/>
  <Override PartName="/ppt/media/image101.jpeg" ContentType="image/jpeg"/>
  <Override PartName="/ppt/media/image76.png" ContentType="image/png"/>
  <Override PartName="/ppt/media/image77.jpeg" ContentType="image/jpeg"/>
  <Override PartName="/ppt/media/image78.jpeg" ContentType="image/jpeg"/>
  <Override PartName="/ppt/media/image86.jpeg" ContentType="image/jpeg"/>
  <Override PartName="/ppt/media/image79.png" ContentType="image/png"/>
  <Override PartName="/ppt/media/image80.jpeg" ContentType="image/jpeg"/>
  <Override PartName="/ppt/media/image81.jpeg" ContentType="image/jpeg"/>
  <Override PartName="/ppt/media/image82.jpeg" ContentType="image/jpeg"/>
  <Override PartName="/ppt/media/image83.png" ContentType="image/png"/>
  <Override PartName="/ppt/media/image84.jpeg" ContentType="image/jpeg"/>
  <Override PartName="/ppt/media/image85.jpeg" ContentType="image/jpeg"/>
  <Override PartName="/ppt/media/image87.png" ContentType="image/png"/>
  <Override PartName="/ppt/media/image99.png" ContentType="image/png"/>
  <Override PartName="/ppt/media/image88.jpeg" ContentType="image/jpeg"/>
  <Override PartName="/ppt/media/image89.jpeg" ContentType="image/jpeg"/>
  <Override PartName="/ppt/media/image90.png" ContentType="image/png"/>
  <Override PartName="/ppt/media/image91.jpeg" ContentType="image/jpeg"/>
  <Override PartName="/ppt/media/image92.jpeg" ContentType="image/jpeg"/>
  <Override PartName="/ppt/media/image93.jpeg" ContentType="image/jpeg"/>
  <Override PartName="/ppt/media/image94.png" ContentType="image/png"/>
  <Override PartName="/ppt/media/image95.jpeg" ContentType="image/jpeg"/>
  <Override PartName="/ppt/media/image96.jpeg" ContentType="image/jpeg"/>
  <Override PartName="/ppt/media/image97.jpeg" ContentType="image/jpeg"/>
  <Override PartName="/ppt/media/image98.jpeg" ContentType="image/jpeg"/>
  <Override PartName="/ppt/media/image103.png" ContentType="image/png"/>
  <Override PartName="/ppt/media/image105.jpeg" ContentType="image/jpeg"/>
  <Override PartName="/ppt/media/image106.png" ContentType="image/png"/>
  <Override PartName="/ppt/media/image109.jpeg" ContentType="image/jpeg"/>
  <Override PartName="/ppt/media/image110.jpeg" ContentType="image/jpeg"/>
  <Override PartName="/ppt/media/image113.png" ContentType="image/png"/>
  <Override PartName="/ppt/media/image115.png" ContentType="image/png"/>
  <Override PartName="/ppt/media/image119.jpeg" ContentType="image/jpeg"/>
  <Override PartName="/ppt/media/image123.jpeg" ContentType="image/jpeg"/>
  <Override PartName="/ppt/media/image124.png" ContentType="image/png"/>
  <Override PartName="/ppt/media/image125.png" ContentType="image/png"/>
  <Override PartName="/ppt/media/image126.png" ContentType="image/png"/>
  <Override PartName="/ppt/media/image127.png" ContentType="image/png"/>
  <Override PartName="/ppt/media/image129.png" ContentType="image/png"/>
  <Override PartName="/ppt/media/image130.jpeg" ContentType="image/jpeg"/>
  <Override PartName="/ppt/media/image132.png" ContentType="image/png"/>
  <Override PartName="/ppt/media/image134.jpeg" ContentType="image/jpeg"/>
  <Override PartName="/ppt/media/image137.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77"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78"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79"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80" name="PlaceHolder 5"/>
          <p:cNvSpPr>
            <a:spLocks noGrp="1"/>
          </p:cNvSpPr>
          <p:nvPr>
            <p:ph type="sldNum"/>
          </p:nvPr>
        </p:nvSpPr>
        <p:spPr>
          <a:xfrm>
            <a:off x="4399200" y="9555480"/>
            <a:ext cx="3372840" cy="502560"/>
          </a:xfrm>
          <a:prstGeom prst="rect">
            <a:avLst/>
          </a:prstGeom>
        </p:spPr>
        <p:txBody>
          <a:bodyPr lIns="0" rIns="0" tIns="0" bIns="0" anchor="b"/>
          <a:p>
            <a:pPr algn="r"/>
            <a:fld id="{2D2110C9-940E-4144-B0A1-12184674F1EB}"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0"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3BC437D-1A5D-403C-BDD0-4DCB2E74E0D5}"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2"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AA8A7B8B-5D9C-43F5-855E-6B4D65D534B9}"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4"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959580B0-5DB8-48DC-8A2D-6BC445D11F13}"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6"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E5866BE3-8451-4DFD-AD24-56B1961AAEE2}"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8"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170547C-89A2-4530-8F0B-AC8059AC765B}"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0"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465F90D6-5C58-4778-82DC-A7671C56DD3D}"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2"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343CB0A9-A0C0-471C-910B-682450CB7609}"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4"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6"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F52A6481-7DD6-4DBE-AFAC-52CEF145D9FD}"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8"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C2DEA2E-C794-432E-B847-59B804B83EE6}"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4"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02D1BD37-4B66-43A2-94BA-AB16802113D8}"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0"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F6EDFB7B-42BC-4BA0-B6D1-0AB63534F5A2}"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2"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CE989A7-36EA-43B1-A72F-F7319C82BA06}"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4"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4A27539-E24E-4336-A16E-D0BE7884FE2D}"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6"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A9BF9F3A-E768-46E6-9263-749A46073BE4}"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8"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20"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22"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24"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body"/>
          </p:nvPr>
        </p:nvSpPr>
        <p:spPr>
          <a:xfrm>
            <a:off x="685800" y="4343400"/>
            <a:ext cx="5476320" cy="410472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26" name="CustomShape 2"/>
          <p:cNvSpPr/>
          <p:nvPr/>
        </p:nvSpPr>
        <p:spPr>
          <a:xfrm>
            <a:off x="3884760" y="8685360"/>
            <a:ext cx="2961720" cy="447120"/>
          </a:xfrm>
          <a:prstGeom prst="rect">
            <a:avLst/>
          </a:prstGeom>
          <a:noFill/>
          <a:ln>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28"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33F91F7F-5642-4AE5-9BE4-F6794CC16B3D}"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6"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43876CFB-CFE3-4E55-A5D3-01CB151B5452}"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8"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C1FDF826-EDD4-48D8-964B-3A0044158737}"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0"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A518EA0A-BD07-4567-89D0-6D8483689943}"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2"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05DBC16D-14B3-4296-AE9F-29C6B2C46B43}"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4"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EEEFBC1E-F7CB-4D00-8715-6FA90614C2C5}"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6"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CE7E447A-6EF0-47E4-A7B5-2AC27E1DC8B6}"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685800" y="4343400"/>
            <a:ext cx="5478480" cy="410688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8" name="CustomShape 2"/>
          <p:cNvSpPr/>
          <p:nvPr/>
        </p:nvSpPr>
        <p:spPr>
          <a:xfrm>
            <a:off x="3884760" y="8685360"/>
            <a:ext cx="2963880" cy="449280"/>
          </a:xfrm>
          <a:prstGeom prst="rect">
            <a:avLst/>
          </a:prstGeom>
          <a:noFill/>
          <a:ln>
            <a:noFill/>
          </a:ln>
        </p:spPr>
        <p:style>
          <a:lnRef idx="0"/>
          <a:fillRef idx="0"/>
          <a:effectRef idx="0"/>
          <a:fontRef idx="minor"/>
        </p:style>
        <p:txBody>
          <a:bodyPr lIns="90000" rIns="90000" tIns="45000" bIns="45000" anchor="b"/>
          <a:p>
            <a:pPr algn="r">
              <a:lnSpc>
                <a:spcPct val="100000"/>
              </a:lnSpc>
            </a:pPr>
            <a:fld id="{8FDEBA42-1EF8-449B-A0CD-0249298709A6}"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1"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2"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8"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3"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5"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slideLayout" Target="../slideLayouts/slideLayout13.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slideLayout" Target="../slideLayouts/slideLayout13.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slideLayout" Target="../slideLayouts/slideLayout13.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png"/><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slideLayout" Target="../slideLayouts/slideLayout13.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slideLayout" Target="../slideLayouts/slideLayout13.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pn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slideLayout" Target="../slideLayouts/slideLayout13.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pn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slideLayout" Target="../slideLayouts/slideLayout13.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jpeg"/><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slideLayout" Target="../slideLayouts/slideLayout13.xml"/><Relationship Id="rId7"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hyperlink" Target="http://www.skonis.lt/" TargetMode="External"/><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jpeg"/><Relationship Id="rId6" Type="http://schemas.openxmlformats.org/officeDocument/2006/relationships/slideLayout" Target="../slideLayouts/slideLayout13.xml"/><Relationship Id="rId7"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jpeg"/><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slideLayout" Target="../slideLayouts/slideLayout13.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jpeg"/><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slideLayout" Target="../slideLayouts/slideLayout13.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png"/><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slideLayout" Target="../slideLayouts/slideLayout13.xml"/><Relationship Id="rId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image" Target="../media/image94.png"/><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slideLayout" Target="../slideLayouts/slideLayout13.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jpeg"/><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slideLayout" Target="../slideLayouts/slideLayout13.xml"/><Relationship Id="rId6"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jpeg"/><Relationship Id="rId3" Type="http://schemas.openxmlformats.org/officeDocument/2006/relationships/image" Target="../media/image103.png"/><Relationship Id="rId4" Type="http://schemas.openxmlformats.org/officeDocument/2006/relationships/image" Target="../media/image104.jpeg"/><Relationship Id="rId5" Type="http://schemas.openxmlformats.org/officeDocument/2006/relationships/slideLayout" Target="../slideLayouts/slideLayout13.xml"/><Relationship Id="rId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png"/><Relationship Id="rId3" Type="http://schemas.openxmlformats.org/officeDocument/2006/relationships/image" Target="../media/image107.jpeg"/><Relationship Id="rId4" Type="http://schemas.openxmlformats.org/officeDocument/2006/relationships/image" Target="../media/image108.png"/><Relationship Id="rId5" Type="http://schemas.openxmlformats.org/officeDocument/2006/relationships/image" Target="../media/image109.jpeg"/><Relationship Id="rId6" Type="http://schemas.openxmlformats.org/officeDocument/2006/relationships/image" Target="../media/image110.jpeg"/><Relationship Id="rId7" Type="http://schemas.openxmlformats.org/officeDocument/2006/relationships/image" Target="../media/image111.jpeg"/><Relationship Id="rId8" Type="http://schemas.openxmlformats.org/officeDocument/2006/relationships/image" Target="../media/image112.jpeg"/><Relationship Id="rId9" Type="http://schemas.openxmlformats.org/officeDocument/2006/relationships/image" Target="../media/image113.png"/><Relationship Id="rId10" Type="http://schemas.openxmlformats.org/officeDocument/2006/relationships/image" Target="../media/image114.jpeg"/><Relationship Id="rId11" Type="http://schemas.openxmlformats.org/officeDocument/2006/relationships/image" Target="../media/image115.png"/><Relationship Id="rId12" Type="http://schemas.openxmlformats.org/officeDocument/2006/relationships/image" Target="../media/image116.jpeg"/><Relationship Id="rId13" Type="http://schemas.openxmlformats.org/officeDocument/2006/relationships/image" Target="../media/image117.jpeg"/><Relationship Id="rId14" Type="http://schemas.openxmlformats.org/officeDocument/2006/relationships/image" Target="../media/image118.jpeg"/><Relationship Id="rId15" Type="http://schemas.openxmlformats.org/officeDocument/2006/relationships/image" Target="../media/image119.jpeg"/><Relationship Id="rId16" Type="http://schemas.openxmlformats.org/officeDocument/2006/relationships/slideLayout" Target="../slideLayouts/slideLayout13.xml"/><Relationship Id="rId17"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20.jpeg"/><Relationship Id="rId2" Type="http://schemas.openxmlformats.org/officeDocument/2006/relationships/image" Target="../media/image121.jpeg"/><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jpeg"/><Relationship Id="rId10" Type="http://schemas.openxmlformats.org/officeDocument/2006/relationships/image" Target="../media/image129.png"/><Relationship Id="rId11" Type="http://schemas.openxmlformats.org/officeDocument/2006/relationships/slideLayout" Target="../slideLayouts/slideLayout13.xml"/><Relationship Id="rId1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jpeg"/><Relationship Id="rId3" Type="http://schemas.openxmlformats.org/officeDocument/2006/relationships/image" Target="../media/image132.pn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slideLayout" Target="../slideLayouts/slideLayout13.xml"/><Relationship Id="rId7"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35.jpeg"/><Relationship Id="rId2" Type="http://schemas.openxmlformats.org/officeDocument/2006/relationships/image" Target="../media/image136.jpeg"/><Relationship Id="rId3" Type="http://schemas.openxmlformats.org/officeDocument/2006/relationships/image" Target="../media/image137.png"/><Relationship Id="rId4" Type="http://schemas.openxmlformats.org/officeDocument/2006/relationships/slideLayout" Target="../slideLayouts/slideLayout13.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slideLayout" Target="../slideLayouts/slideLayout13.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slideLayout" Target="../slideLayouts/slideLayout13.xml"/><Relationship Id="rId8"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slideLayout" Target="../slideLayouts/slideLayout13.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slideLayout" Target="../slideLayouts/slideLayout13.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slideLayout" Target="../slideLayouts/slideLayout13.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1" name="CustomShape 1"/>
          <p:cNvSpPr/>
          <p:nvPr/>
        </p:nvSpPr>
        <p:spPr>
          <a:xfrm>
            <a:off x="1136160" y="4345200"/>
            <a:ext cx="7322040" cy="85140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en-US" sz="3200" spc="-1" strike="noStrike">
                <a:solidFill>
                  <a:srgbClr val="632523"/>
                </a:solidFill>
                <a:uFill>
                  <a:solidFill>
                    <a:srgbClr val="ffffff"/>
                  </a:solidFill>
                </a:uFill>
                <a:latin typeface="Calibri"/>
                <a:ea typeface="DejaVu Sans"/>
              </a:rPr>
              <a:t>2019 m.  </a:t>
            </a:r>
            <a:br/>
            <a:r>
              <a:rPr b="1" lang="en-US" sz="3200" spc="-1" strike="noStrike">
                <a:solidFill>
                  <a:srgbClr val="632523"/>
                </a:solidFill>
                <a:uFill>
                  <a:solidFill>
                    <a:srgbClr val="ffffff"/>
                  </a:solidFill>
                </a:uFill>
                <a:latin typeface="Calibri"/>
                <a:ea typeface="DejaVu Sans"/>
              </a:rPr>
              <a:t>VEIKLOS ATASKAITA</a:t>
            </a:r>
            <a:endParaRPr b="0" lang="en-US" sz="3200" spc="-1" strike="noStrike">
              <a:solidFill>
                <a:srgbClr val="000000"/>
              </a:solidFill>
              <a:uFill>
                <a:solidFill>
                  <a:srgbClr val="ffffff"/>
                </a:solidFill>
              </a:uFill>
              <a:latin typeface="Arial"/>
            </a:endParaRPr>
          </a:p>
        </p:txBody>
      </p:sp>
      <p:sp>
        <p:nvSpPr>
          <p:cNvPr id="82" name="CustomShape 2"/>
          <p:cNvSpPr/>
          <p:nvPr/>
        </p:nvSpPr>
        <p:spPr>
          <a:xfrm>
            <a:off x="1365120" y="5872320"/>
            <a:ext cx="7322040" cy="450360"/>
          </a:xfrm>
          <a:prstGeom prst="rect">
            <a:avLst/>
          </a:prstGeom>
          <a:noFill/>
          <a:ln>
            <a:noFill/>
          </a:ln>
        </p:spPr>
        <p:style>
          <a:lnRef idx="0"/>
          <a:fillRef idx="0"/>
          <a:effectRef idx="0"/>
          <a:fontRef idx="minor"/>
        </p:style>
        <p:txBody>
          <a:bodyPr lIns="90000" rIns="90000" tIns="45000" bIns="45000">
            <a:normAutofit/>
          </a:bodyPr>
          <a:p>
            <a:pPr algn="ctr">
              <a:lnSpc>
                <a:spcPct val="100000"/>
              </a:lnSpc>
              <a:spcBef>
                <a:spcPts val="561"/>
              </a:spcBef>
            </a:pPr>
            <a:r>
              <a:rPr b="1" lang="en-US" sz="2800" spc="-1" strike="noStrike">
                <a:solidFill>
                  <a:srgbClr val="632523"/>
                </a:solidFill>
                <a:uFill>
                  <a:solidFill>
                    <a:srgbClr val="ffffff"/>
                  </a:solidFill>
                </a:uFill>
                <a:latin typeface="Calibri"/>
                <a:ea typeface="DejaVu Sans"/>
              </a:rPr>
              <a:t>2020 m. sausis</a:t>
            </a:r>
            <a:endParaRPr b="0" lang="en-US" sz="2800" spc="-1" strike="noStrike">
              <a:solidFill>
                <a:srgbClr val="000000"/>
              </a:solidFill>
              <a:uFill>
                <a:solidFill>
                  <a:srgbClr val="ffffff"/>
                </a:solidFill>
              </a:uFill>
              <a:latin typeface="Arial"/>
            </a:endParaRPr>
          </a:p>
        </p:txBody>
      </p:sp>
      <p:sp>
        <p:nvSpPr>
          <p:cNvPr id="83" name="CustomShape 3"/>
          <p:cNvSpPr/>
          <p:nvPr/>
        </p:nvSpPr>
        <p:spPr>
          <a:xfrm>
            <a:off x="1212480" y="2018880"/>
            <a:ext cx="7169040" cy="6314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953735"/>
                </a:solidFill>
                <a:uFill>
                  <a:solidFill>
                    <a:srgbClr val="ffffff"/>
                  </a:solidFill>
                </a:uFill>
                <a:latin typeface="Calibri"/>
                <a:ea typeface="DejaVu Sans"/>
              </a:rPr>
              <a:t>LIETUVOS VYRIAUSIŲJŲ VIRĖJŲ IR </a:t>
            </a:r>
            <a:endParaRPr b="0" lang="en-US" sz="1800" spc="-1" strike="noStrike">
              <a:solidFill>
                <a:srgbClr val="000000"/>
              </a:solidFill>
              <a:uFill>
                <a:solidFill>
                  <a:srgbClr val="ffffff"/>
                </a:solidFill>
              </a:uFill>
              <a:latin typeface="Arial"/>
            </a:endParaRPr>
          </a:p>
          <a:p>
            <a:pPr algn="ctr">
              <a:lnSpc>
                <a:spcPct val="100000"/>
              </a:lnSpc>
            </a:pPr>
            <a:r>
              <a:rPr b="1" lang="en-US" sz="1800" spc="-1" strike="noStrike">
                <a:solidFill>
                  <a:srgbClr val="953735"/>
                </a:solidFill>
                <a:uFill>
                  <a:solidFill>
                    <a:srgbClr val="ffffff"/>
                  </a:solidFill>
                </a:uFill>
                <a:latin typeface="Calibri"/>
                <a:ea typeface="DejaVu Sans"/>
              </a:rPr>
              <a:t>KONDITERIŲ ASOCIACIJA</a:t>
            </a:r>
            <a:endParaRPr b="0" lang="en-US" sz="1800" spc="-1" strike="noStrike">
              <a:solidFill>
                <a:srgbClr val="000000"/>
              </a:solidFill>
              <a:uFill>
                <a:solidFill>
                  <a:srgbClr val="ffffff"/>
                </a:solidFill>
              </a:uFill>
              <a:latin typeface="Arial"/>
            </a:endParaRPr>
          </a:p>
        </p:txBody>
      </p:sp>
      <p:pic>
        <p:nvPicPr>
          <p:cNvPr id="84" name="" descr=""/>
          <p:cNvPicPr/>
          <p:nvPr/>
        </p:nvPicPr>
        <p:blipFill>
          <a:blip r:embed="rId2"/>
          <a:stretch/>
        </p:blipFill>
        <p:spPr>
          <a:xfrm>
            <a:off x="232920" y="5376600"/>
            <a:ext cx="1860120" cy="1197360"/>
          </a:xfrm>
          <a:prstGeom prst="rect">
            <a:avLst/>
          </a:prstGeom>
          <a:ln>
            <a:noFill/>
          </a:ln>
        </p:spPr>
      </p:pic>
      <p:pic>
        <p:nvPicPr>
          <p:cNvPr id="85" name="" descr=""/>
          <p:cNvPicPr/>
          <p:nvPr/>
        </p:nvPicPr>
        <p:blipFill>
          <a:blip r:embed="rId3"/>
          <a:stretch/>
        </p:blipFill>
        <p:spPr>
          <a:xfrm>
            <a:off x="3727440" y="-21600"/>
            <a:ext cx="1842840" cy="211716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35"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36"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37"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4000" spc="-1" strike="noStrike">
                <a:solidFill>
                  <a:srgbClr val="4f6228"/>
                </a:solidFill>
                <a:uFill>
                  <a:solidFill>
                    <a:srgbClr val="ffffff"/>
                  </a:solidFill>
                </a:uFill>
                <a:latin typeface="Calibri"/>
                <a:ea typeface="DejaVu Sans"/>
              </a:rPr>
              <a:t>PROFESINIO MEISTRIŠKUMO KURSAI:</a:t>
            </a:r>
            <a:endParaRPr b="0" lang="en-US" sz="4000" spc="-1" strike="noStrike">
              <a:solidFill>
                <a:srgbClr val="000000"/>
              </a:solidFill>
              <a:uFill>
                <a:solidFill>
                  <a:srgbClr val="ffffff"/>
                </a:solidFill>
              </a:uFill>
              <a:latin typeface="Arial"/>
            </a:endParaRPr>
          </a:p>
          <a:p>
            <a:pPr>
              <a:lnSpc>
                <a:spcPct val="100000"/>
              </a:lnSpc>
            </a:pPr>
            <a:r>
              <a:rPr b="0" lang="en-US" sz="4000" spc="-1" strike="noStrike">
                <a:solidFill>
                  <a:srgbClr val="4f6228"/>
                </a:solidFill>
                <a:uFill>
                  <a:solidFill>
                    <a:srgbClr val="ffffff"/>
                  </a:solidFill>
                </a:uFill>
                <a:latin typeface="Calibri"/>
                <a:ea typeface="DejaVu Sans"/>
              </a:rPr>
              <a:t>Kovo 22 d. kartu su Prancūzų institutu </a:t>
            </a:r>
            <a:r>
              <a:rPr b="0" lang="en-US" sz="4000" spc="-1" strike="noStrike">
                <a:solidFill>
                  <a:srgbClr val="4f6228"/>
                </a:solidFill>
                <a:uFill>
                  <a:solidFill>
                    <a:srgbClr val="ffffff"/>
                  </a:solidFill>
                </a:uFill>
                <a:latin typeface="Calibri"/>
                <a:ea typeface="Times New Roman"/>
              </a:rPr>
              <a:t>„Gurmaniška prancūzų virtuvė su Michelin šefais“,</a:t>
            </a:r>
            <a:r>
              <a:rPr b="1" lang="en-US" sz="4000" spc="-1" strike="noStrike">
                <a:solidFill>
                  <a:srgbClr val="4f6228"/>
                </a:solidFill>
                <a:uFill>
                  <a:solidFill>
                    <a:srgbClr val="ffffff"/>
                  </a:solidFill>
                </a:uFill>
                <a:latin typeface="Calibri"/>
                <a:ea typeface="Times New Roman"/>
              </a:rPr>
              <a:t> </a:t>
            </a:r>
            <a:r>
              <a:rPr b="0" lang="en-US" sz="4000" spc="-1" strike="noStrike">
                <a:solidFill>
                  <a:srgbClr val="4f6228"/>
                </a:solidFill>
                <a:uFill>
                  <a:solidFill>
                    <a:srgbClr val="ffffff"/>
                  </a:solidFill>
                </a:uFill>
                <a:latin typeface="Calibri"/>
                <a:ea typeface="Times New Roman"/>
              </a:rPr>
              <a:t>„Gastro studija</a:t>
            </a:r>
            <a:r>
              <a:rPr b="0" lang="en-US" sz="4000" spc="-1" strike="noStrike">
                <a:solidFill>
                  <a:srgbClr val="4f6228"/>
                </a:solidFill>
                <a:uFill>
                  <a:solidFill>
                    <a:srgbClr val="ffffff"/>
                  </a:solidFill>
                </a:uFill>
                <a:latin typeface="Calibri"/>
                <a:ea typeface="DejaVu Sans"/>
              </a:rPr>
              <a:t>“, Vilnius. Dėstytojai: restorano „Le Figuier de Saint-Esprit“ „Michelin“ šefai Christian ir Jordan Morisset. </a:t>
            </a:r>
            <a:endParaRPr b="0" lang="en-US" sz="4000" spc="-1" strike="noStrike">
              <a:solidFill>
                <a:srgbClr val="000000"/>
              </a:solidFill>
              <a:uFill>
                <a:solidFill>
                  <a:srgbClr val="ffffff"/>
                </a:solidFill>
              </a:uFill>
              <a:latin typeface="Arial"/>
            </a:endParaRPr>
          </a:p>
          <a:p>
            <a:pPr>
              <a:lnSpc>
                <a:spcPct val="100000"/>
              </a:lnSpc>
            </a:pPr>
            <a:endParaRPr b="0" lang="en-US" sz="4000" spc="-1" strike="noStrike">
              <a:solidFill>
                <a:srgbClr val="000000"/>
              </a:solidFill>
              <a:uFill>
                <a:solidFill>
                  <a:srgbClr val="ffffff"/>
                </a:solidFill>
              </a:uFill>
              <a:latin typeface="Arial"/>
            </a:endParaRPr>
          </a:p>
        </p:txBody>
      </p:sp>
      <p:pic>
        <p:nvPicPr>
          <p:cNvPr id="138" name="" descr=""/>
          <p:cNvPicPr/>
          <p:nvPr/>
        </p:nvPicPr>
        <p:blipFill>
          <a:blip r:embed="rId2"/>
          <a:stretch/>
        </p:blipFill>
        <p:spPr>
          <a:xfrm>
            <a:off x="-23760" y="0"/>
            <a:ext cx="1842840" cy="2117160"/>
          </a:xfrm>
          <a:prstGeom prst="rect">
            <a:avLst/>
          </a:prstGeom>
          <a:ln>
            <a:noFill/>
          </a:ln>
        </p:spPr>
      </p:pic>
      <p:pic>
        <p:nvPicPr>
          <p:cNvPr id="139" name="" descr=""/>
          <p:cNvPicPr/>
          <p:nvPr/>
        </p:nvPicPr>
        <p:blipFill>
          <a:blip r:embed="rId3"/>
          <a:stretch/>
        </p:blipFill>
        <p:spPr>
          <a:xfrm>
            <a:off x="233280" y="5376600"/>
            <a:ext cx="1860120" cy="1197360"/>
          </a:xfrm>
          <a:prstGeom prst="rect">
            <a:avLst/>
          </a:prstGeom>
          <a:ln>
            <a:noFill/>
          </a:ln>
        </p:spPr>
      </p:pic>
      <p:pic>
        <p:nvPicPr>
          <p:cNvPr id="140" name="" descr=""/>
          <p:cNvPicPr/>
          <p:nvPr/>
        </p:nvPicPr>
        <p:blipFill>
          <a:blip r:embed="rId4"/>
          <a:stretch/>
        </p:blipFill>
        <p:spPr>
          <a:xfrm>
            <a:off x="3291840" y="3272400"/>
            <a:ext cx="4960080" cy="331092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41"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42"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43"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4500" spc="-1" strike="noStrike">
                <a:solidFill>
                  <a:srgbClr val="4f6228"/>
                </a:solidFill>
                <a:uFill>
                  <a:solidFill>
                    <a:srgbClr val="ffffff"/>
                  </a:solidFill>
                </a:uFill>
                <a:latin typeface="Calibri"/>
                <a:ea typeface="DejaVu Sans"/>
              </a:rPr>
              <a:t>PROFESINIO MEISTRIŠKUMO KURSAI:</a:t>
            </a:r>
            <a:endParaRPr b="0" lang="en-US" sz="4500" spc="-1" strike="noStrike">
              <a:solidFill>
                <a:srgbClr val="000000"/>
              </a:solidFill>
              <a:uFill>
                <a:solidFill>
                  <a:srgbClr val="ffffff"/>
                </a:solidFill>
              </a:uFill>
              <a:latin typeface="Arial"/>
            </a:endParaRPr>
          </a:p>
          <a:p>
            <a:pPr>
              <a:lnSpc>
                <a:spcPct val="100000"/>
              </a:lnSpc>
            </a:pPr>
            <a:r>
              <a:rPr b="0" lang="en-US" sz="5500" spc="-1" strike="noStrike">
                <a:solidFill>
                  <a:srgbClr val="4f6228"/>
                </a:solidFill>
                <a:uFill>
                  <a:solidFill>
                    <a:srgbClr val="ffffff"/>
                  </a:solidFill>
                </a:uFill>
                <a:latin typeface="Calibri"/>
                <a:ea typeface="DejaVu Sans"/>
              </a:rPr>
              <a:t>Balandžio 27 d. </a:t>
            </a:r>
            <a:r>
              <a:rPr b="0" lang="en-US" sz="5500" spc="-1" strike="noStrike">
                <a:solidFill>
                  <a:srgbClr val="4f6228"/>
                </a:solidFill>
                <a:uFill>
                  <a:solidFill>
                    <a:srgbClr val="ffffff"/>
                  </a:solidFill>
                </a:uFill>
                <a:latin typeface="Calibri"/>
                <a:ea typeface="Times New Roman"/>
              </a:rPr>
              <a:t>„Baltic Food. Cuisine Localè“,</a:t>
            </a:r>
            <a:r>
              <a:rPr b="1" lang="en-US" sz="5500" spc="-1" strike="noStrike">
                <a:solidFill>
                  <a:srgbClr val="4f6228"/>
                </a:solidFill>
                <a:uFill>
                  <a:solidFill>
                    <a:srgbClr val="ffffff"/>
                  </a:solidFill>
                </a:uFill>
                <a:latin typeface="Calibri"/>
                <a:ea typeface="Times New Roman"/>
              </a:rPr>
              <a:t> </a:t>
            </a:r>
            <a:r>
              <a:rPr b="0" lang="en-US" sz="5500" spc="-1" strike="noStrike">
                <a:solidFill>
                  <a:srgbClr val="4f6228"/>
                </a:solidFill>
                <a:uFill>
                  <a:solidFill>
                    <a:srgbClr val="ffffff"/>
                  </a:solidFill>
                </a:uFill>
                <a:latin typeface="Calibri"/>
                <a:ea typeface="Times New Roman"/>
              </a:rPr>
              <a:t>„Gastro studija</a:t>
            </a:r>
            <a:r>
              <a:rPr b="0" lang="en-US" sz="5500" spc="-1" strike="noStrike">
                <a:solidFill>
                  <a:srgbClr val="4f6228"/>
                </a:solidFill>
                <a:uFill>
                  <a:solidFill>
                    <a:srgbClr val="ffffff"/>
                  </a:solidFill>
                </a:uFill>
                <a:latin typeface="Calibri"/>
                <a:ea typeface="DejaVu Sans"/>
              </a:rPr>
              <a:t>“, Vilnius. Dėstytojas: estų virtuvės meistras Dmitri Haljukov – </a:t>
            </a:r>
            <a:r>
              <a:rPr b="0" lang="en-US" sz="5500" spc="-1" strike="noStrike">
                <a:solidFill>
                  <a:srgbClr val="4f6228"/>
                </a:solidFill>
                <a:uFill>
                  <a:solidFill>
                    <a:srgbClr val="ffffff"/>
                  </a:solidFill>
                </a:uFill>
                <a:latin typeface="Calibri"/>
                <a:ea typeface="Times New Roman"/>
              </a:rPr>
              <a:t>„</a:t>
            </a:r>
            <a:r>
              <a:rPr b="0" lang="en-US" sz="5500" spc="-1" strike="noStrike">
                <a:solidFill>
                  <a:srgbClr val="4f6228"/>
                </a:solidFill>
                <a:uFill>
                  <a:solidFill>
                    <a:srgbClr val="ffffff"/>
                  </a:solidFill>
                </a:uFill>
                <a:latin typeface="Calibri"/>
                <a:ea typeface="DejaVu Sans"/>
              </a:rPr>
              <a:t>CRU“ restorano šefas, knygos </a:t>
            </a:r>
            <a:r>
              <a:rPr b="0" lang="en-US" sz="5500" spc="-1" strike="noStrike">
                <a:solidFill>
                  <a:srgbClr val="4f6228"/>
                </a:solidFill>
                <a:uFill>
                  <a:solidFill>
                    <a:srgbClr val="ffffff"/>
                  </a:solidFill>
                </a:uFill>
                <a:latin typeface="Calibri"/>
                <a:ea typeface="Times New Roman"/>
              </a:rPr>
              <a:t>„</a:t>
            </a:r>
            <a:r>
              <a:rPr b="0" lang="en-US" sz="5500" spc="-1" strike="noStrike">
                <a:solidFill>
                  <a:srgbClr val="4f6228"/>
                </a:solidFill>
                <a:uFill>
                  <a:solidFill>
                    <a:srgbClr val="ffffff"/>
                  </a:solidFill>
                </a:uFill>
                <a:latin typeface="Calibri"/>
                <a:ea typeface="DejaVu Sans"/>
              </a:rPr>
              <a:t>My Kitchen. My Soul“ autorius, tarptautinių čempionatų dalyvis ir prizininkas.  </a:t>
            </a: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p:txBody>
      </p:sp>
      <p:pic>
        <p:nvPicPr>
          <p:cNvPr id="144" name="" descr=""/>
          <p:cNvPicPr/>
          <p:nvPr/>
        </p:nvPicPr>
        <p:blipFill>
          <a:blip r:embed="rId2"/>
          <a:stretch/>
        </p:blipFill>
        <p:spPr>
          <a:xfrm>
            <a:off x="-23760" y="0"/>
            <a:ext cx="1842840" cy="2117160"/>
          </a:xfrm>
          <a:prstGeom prst="rect">
            <a:avLst/>
          </a:prstGeom>
          <a:ln>
            <a:noFill/>
          </a:ln>
        </p:spPr>
      </p:pic>
      <p:pic>
        <p:nvPicPr>
          <p:cNvPr id="145" name="" descr=""/>
          <p:cNvPicPr/>
          <p:nvPr/>
        </p:nvPicPr>
        <p:blipFill>
          <a:blip r:embed="rId3"/>
          <a:stretch/>
        </p:blipFill>
        <p:spPr>
          <a:xfrm>
            <a:off x="233280" y="5376600"/>
            <a:ext cx="1860120" cy="1197360"/>
          </a:xfrm>
          <a:prstGeom prst="rect">
            <a:avLst/>
          </a:prstGeom>
          <a:ln>
            <a:noFill/>
          </a:ln>
        </p:spPr>
      </p:pic>
      <p:pic>
        <p:nvPicPr>
          <p:cNvPr id="146" name="" descr=""/>
          <p:cNvPicPr/>
          <p:nvPr/>
        </p:nvPicPr>
        <p:blipFill>
          <a:blip r:embed="rId4"/>
          <a:stretch/>
        </p:blipFill>
        <p:spPr>
          <a:xfrm>
            <a:off x="2338200" y="3344760"/>
            <a:ext cx="5338800" cy="322848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47"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48"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49" name="CustomShape 3"/>
          <p:cNvSpPr/>
          <p:nvPr/>
        </p:nvSpPr>
        <p:spPr>
          <a:xfrm>
            <a:off x="1773360" y="61236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2800" spc="-1" strike="noStrike">
                <a:solidFill>
                  <a:srgbClr val="4f6228"/>
                </a:solidFill>
                <a:uFill>
                  <a:solidFill>
                    <a:srgbClr val="ffffff"/>
                  </a:solidFill>
                </a:uFill>
                <a:latin typeface="Calibri"/>
                <a:ea typeface="DejaVu Sans"/>
              </a:rPr>
              <a:t>PROFESINIO MEISTRIŠKUMO KURSAI:</a:t>
            </a:r>
            <a:endParaRPr b="0" lang="en-US" sz="2800" spc="-1" strike="noStrike">
              <a:solidFill>
                <a:srgbClr val="000000"/>
              </a:solidFill>
              <a:uFill>
                <a:solidFill>
                  <a:srgbClr val="ffffff"/>
                </a:solidFill>
              </a:uFill>
              <a:latin typeface="Arial"/>
            </a:endParaRPr>
          </a:p>
          <a:p>
            <a:pPr>
              <a:lnSpc>
                <a:spcPct val="100000"/>
              </a:lnSpc>
            </a:pPr>
            <a:r>
              <a:rPr b="0" lang="en-US" sz="2800" spc="-1" strike="noStrike">
                <a:solidFill>
                  <a:srgbClr val="4f6228"/>
                </a:solidFill>
                <a:uFill>
                  <a:solidFill>
                    <a:srgbClr val="ffffff"/>
                  </a:solidFill>
                </a:uFill>
                <a:latin typeface="Calibri"/>
                <a:ea typeface="DejaVu Sans"/>
              </a:rPr>
              <a:t>Birželio 9 d. </a:t>
            </a:r>
            <a:r>
              <a:rPr b="0" lang="en-US" sz="2800" spc="-1" strike="noStrike">
                <a:solidFill>
                  <a:srgbClr val="4f6228"/>
                </a:solidFill>
                <a:uFill>
                  <a:solidFill>
                    <a:srgbClr val="ffffff"/>
                  </a:solidFill>
                </a:uFill>
                <a:latin typeface="Calibri"/>
                <a:ea typeface="Times New Roman"/>
              </a:rPr>
              <a:t>„Kulinarijos Olimpiadai besiruošiant“ „Gastro studija</a:t>
            </a:r>
            <a:r>
              <a:rPr b="0" lang="en-US" sz="2800" spc="-1" strike="noStrike">
                <a:solidFill>
                  <a:srgbClr val="4f6228"/>
                </a:solidFill>
                <a:uFill>
                  <a:solidFill>
                    <a:srgbClr val="ffffff"/>
                  </a:solidFill>
                </a:uFill>
                <a:latin typeface="Calibri"/>
                <a:ea typeface="DejaVu Sans"/>
              </a:rPr>
              <a:t>“, Kaunas. Dėstytojai:</a:t>
            </a:r>
            <a:r>
              <a:rPr b="1" lang="en-US" sz="2800" spc="-1" strike="noStrike">
                <a:solidFill>
                  <a:srgbClr val="4f6228"/>
                </a:solidFill>
                <a:uFill>
                  <a:solidFill>
                    <a:srgbClr val="ffffff"/>
                  </a:solidFill>
                </a:uFill>
                <a:latin typeface="Calibri"/>
                <a:ea typeface="Times New Roman"/>
              </a:rPr>
              <a:t> </a:t>
            </a:r>
            <a:r>
              <a:rPr b="0" lang="en-US" sz="2800" spc="-1" strike="noStrike">
                <a:solidFill>
                  <a:srgbClr val="4f6228"/>
                </a:solidFill>
                <a:uFill>
                  <a:solidFill>
                    <a:srgbClr val="ffffff"/>
                  </a:solidFill>
                </a:uFill>
                <a:latin typeface="Calibri"/>
                <a:ea typeface="DejaVu Sans"/>
              </a:rPr>
              <a:t>Jaroslav Orševski, Jevgenij Volkov, Vladimir Tolkačiov.  </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p:txBody>
      </p:sp>
      <p:pic>
        <p:nvPicPr>
          <p:cNvPr id="150" name="" descr=""/>
          <p:cNvPicPr/>
          <p:nvPr/>
        </p:nvPicPr>
        <p:blipFill>
          <a:blip r:embed="rId2"/>
          <a:stretch/>
        </p:blipFill>
        <p:spPr>
          <a:xfrm>
            <a:off x="-23760" y="0"/>
            <a:ext cx="1842840" cy="2117160"/>
          </a:xfrm>
          <a:prstGeom prst="rect">
            <a:avLst/>
          </a:prstGeom>
          <a:ln>
            <a:noFill/>
          </a:ln>
        </p:spPr>
      </p:pic>
      <p:pic>
        <p:nvPicPr>
          <p:cNvPr id="151" name="" descr=""/>
          <p:cNvPicPr/>
          <p:nvPr/>
        </p:nvPicPr>
        <p:blipFill>
          <a:blip r:embed="rId3"/>
          <a:stretch/>
        </p:blipFill>
        <p:spPr>
          <a:xfrm>
            <a:off x="233280" y="5376600"/>
            <a:ext cx="1860120" cy="1197360"/>
          </a:xfrm>
          <a:prstGeom prst="rect">
            <a:avLst/>
          </a:prstGeom>
          <a:ln>
            <a:noFill/>
          </a:ln>
        </p:spPr>
      </p:pic>
      <p:pic>
        <p:nvPicPr>
          <p:cNvPr id="152" name="" descr=""/>
          <p:cNvPicPr/>
          <p:nvPr/>
        </p:nvPicPr>
        <p:blipFill>
          <a:blip r:embed="rId4"/>
          <a:stretch/>
        </p:blipFill>
        <p:spPr>
          <a:xfrm>
            <a:off x="2560320" y="2926080"/>
            <a:ext cx="5402880" cy="360288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53"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54"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55"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4f6228"/>
                </a:solidFill>
                <a:uFill>
                  <a:solidFill>
                    <a:srgbClr val="ffffff"/>
                  </a:solidFill>
                </a:uFill>
                <a:latin typeface="Calibri"/>
                <a:ea typeface="DejaVu Sans"/>
              </a:rPr>
              <a:t>PROFESINIO MEISTRIŠKUMO KURSAI:</a:t>
            </a:r>
            <a:endParaRPr b="0" lang="en-US" sz="3600" spc="-1" strike="noStrike">
              <a:solidFill>
                <a:srgbClr val="000000"/>
              </a:solidFill>
              <a:uFill>
                <a:solidFill>
                  <a:srgbClr val="ffffff"/>
                </a:solidFill>
              </a:uFill>
              <a:latin typeface="Arial"/>
            </a:endParaRPr>
          </a:p>
          <a:p>
            <a:pPr>
              <a:lnSpc>
                <a:spcPct val="100000"/>
              </a:lnSpc>
            </a:pPr>
            <a:r>
              <a:rPr b="0" lang="en-US" sz="3200" spc="-1" strike="noStrike">
                <a:solidFill>
                  <a:srgbClr val="4f6228"/>
                </a:solidFill>
                <a:uFill>
                  <a:solidFill>
                    <a:srgbClr val="ffffff"/>
                  </a:solidFill>
                </a:uFill>
                <a:latin typeface="Calibri"/>
                <a:ea typeface="DejaVu Sans"/>
              </a:rPr>
              <a:t>Rugsėjo 8 d. kartu su Tailando Karalystės ambasada </a:t>
            </a:r>
            <a:r>
              <a:rPr b="1" lang="en-US" sz="3200" spc="-1" strike="noStrike">
                <a:solidFill>
                  <a:srgbClr val="4f6228"/>
                </a:solidFill>
                <a:uFill>
                  <a:solidFill>
                    <a:srgbClr val="ffffff"/>
                  </a:solidFill>
                </a:uFill>
                <a:latin typeface="Times New Roman"/>
                <a:ea typeface="Times New Roman"/>
              </a:rPr>
              <a:t> </a:t>
            </a:r>
            <a:r>
              <a:rPr b="0" lang="en-US" sz="3200" spc="-1" strike="noStrike">
                <a:solidFill>
                  <a:srgbClr val="4f6228"/>
                </a:solidFill>
                <a:uFill>
                  <a:solidFill>
                    <a:srgbClr val="ffffff"/>
                  </a:solidFill>
                </a:uFill>
                <a:latin typeface="Calibri"/>
                <a:ea typeface="Times New Roman"/>
              </a:rPr>
              <a:t>„Wisdom of Thai Cuisine by Michelin Star chef Chumpol Jangprai“, „Gastro studija</a:t>
            </a:r>
            <a:r>
              <a:rPr b="0" lang="en-US" sz="3200" spc="-1" strike="noStrike">
                <a:solidFill>
                  <a:srgbClr val="4f6228"/>
                </a:solidFill>
                <a:uFill>
                  <a:solidFill>
                    <a:srgbClr val="ffffff"/>
                  </a:solidFill>
                </a:uFill>
                <a:latin typeface="Calibri"/>
                <a:ea typeface="DejaVu Sans"/>
              </a:rPr>
              <a:t>“, Vilnius. Dėstytojas:</a:t>
            </a:r>
            <a:r>
              <a:rPr b="1" lang="en-US" sz="3200" spc="-1" strike="noStrike">
                <a:solidFill>
                  <a:srgbClr val="4f6228"/>
                </a:solidFill>
                <a:uFill>
                  <a:solidFill>
                    <a:srgbClr val="ffffff"/>
                  </a:solidFill>
                </a:uFill>
                <a:latin typeface="Calibri"/>
                <a:ea typeface="Times New Roman"/>
              </a:rPr>
              <a:t> </a:t>
            </a:r>
            <a:r>
              <a:rPr b="0" lang="en-US" sz="3200" spc="-1" strike="noStrike">
                <a:solidFill>
                  <a:srgbClr val="4f6228"/>
                </a:solidFill>
                <a:uFill>
                  <a:solidFill>
                    <a:srgbClr val="ffffff"/>
                  </a:solidFill>
                </a:uFill>
                <a:latin typeface="Calibri"/>
                <a:ea typeface="DejaVu Sans"/>
              </a:rPr>
              <a:t>Chumpol Jangprai - Tailando virtuvės  „Michelin“ žvaigždutės restorano „R' HAAN“ Bankoke vadovas ir šefas, Tailando Šefų asociacijos viceprezidentas.  </a:t>
            </a: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p:txBody>
      </p:sp>
      <p:pic>
        <p:nvPicPr>
          <p:cNvPr id="156" name="" descr=""/>
          <p:cNvPicPr/>
          <p:nvPr/>
        </p:nvPicPr>
        <p:blipFill>
          <a:blip r:embed="rId2"/>
          <a:stretch/>
        </p:blipFill>
        <p:spPr>
          <a:xfrm>
            <a:off x="-23760" y="0"/>
            <a:ext cx="1842840" cy="2117160"/>
          </a:xfrm>
          <a:prstGeom prst="rect">
            <a:avLst/>
          </a:prstGeom>
          <a:ln>
            <a:noFill/>
          </a:ln>
        </p:spPr>
      </p:pic>
      <p:pic>
        <p:nvPicPr>
          <p:cNvPr id="157" name="" descr=""/>
          <p:cNvPicPr/>
          <p:nvPr/>
        </p:nvPicPr>
        <p:blipFill>
          <a:blip r:embed="rId3"/>
          <a:stretch/>
        </p:blipFill>
        <p:spPr>
          <a:xfrm>
            <a:off x="233280" y="5376600"/>
            <a:ext cx="1860120" cy="1197360"/>
          </a:xfrm>
          <a:prstGeom prst="rect">
            <a:avLst/>
          </a:prstGeom>
          <a:ln>
            <a:noFill/>
          </a:ln>
        </p:spPr>
      </p:pic>
      <p:pic>
        <p:nvPicPr>
          <p:cNvPr id="158" name="" descr=""/>
          <p:cNvPicPr/>
          <p:nvPr/>
        </p:nvPicPr>
        <p:blipFill>
          <a:blip r:embed="rId4"/>
          <a:stretch/>
        </p:blipFill>
        <p:spPr>
          <a:xfrm>
            <a:off x="2286000" y="3474720"/>
            <a:ext cx="6404760" cy="307188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59"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60"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61"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4f6228"/>
                </a:solidFill>
                <a:uFill>
                  <a:solidFill>
                    <a:srgbClr val="ffffff"/>
                  </a:solidFill>
                </a:uFill>
                <a:latin typeface="Calibri"/>
                <a:ea typeface="DejaVu Sans"/>
              </a:rPr>
              <a:t>PROFESINIO MEISTRIŠKUMO KURSAI:</a:t>
            </a:r>
            <a:endParaRPr b="0" lang="en-US" sz="3600" spc="-1" strike="noStrike">
              <a:solidFill>
                <a:srgbClr val="000000"/>
              </a:solidFill>
              <a:uFill>
                <a:solidFill>
                  <a:srgbClr val="ffffff"/>
                </a:solidFill>
              </a:uFill>
              <a:latin typeface="Arial"/>
            </a:endParaRPr>
          </a:p>
          <a:p>
            <a:pPr>
              <a:lnSpc>
                <a:spcPct val="100000"/>
              </a:lnSpc>
            </a:pPr>
            <a:r>
              <a:rPr b="0" lang="en-US" sz="3200" spc="-1" strike="noStrike">
                <a:solidFill>
                  <a:srgbClr val="4f6228"/>
                </a:solidFill>
                <a:uFill>
                  <a:solidFill>
                    <a:srgbClr val="ffffff"/>
                  </a:solidFill>
                </a:uFill>
                <a:latin typeface="Calibri"/>
                <a:ea typeface="DejaVu Sans"/>
              </a:rPr>
              <a:t>Spalio 2 d. kartu su </a:t>
            </a:r>
            <a:r>
              <a:rPr b="0" lang="en-US" sz="3200" spc="-1" strike="noStrike">
                <a:solidFill>
                  <a:srgbClr val="4f6228"/>
                </a:solidFill>
                <a:uFill>
                  <a:solidFill>
                    <a:srgbClr val="ffffff"/>
                  </a:solidFill>
                </a:uFill>
                <a:latin typeface="Calibri"/>
                <a:ea typeface="Times New Roman"/>
              </a:rPr>
              <a:t>„</a:t>
            </a:r>
            <a:r>
              <a:rPr b="0" lang="en-US" sz="3200" spc="-1" strike="noStrike">
                <a:solidFill>
                  <a:srgbClr val="4f6228"/>
                </a:solidFill>
                <a:uFill>
                  <a:solidFill>
                    <a:srgbClr val="ffffff"/>
                  </a:solidFill>
                </a:uFill>
                <a:latin typeface="Calibri"/>
                <a:ea typeface="DejaVu Sans"/>
              </a:rPr>
              <a:t>Balt-Hellin“ kursai</a:t>
            </a:r>
            <a:r>
              <a:rPr b="1" lang="en-US" sz="3200" spc="-1" strike="noStrike">
                <a:solidFill>
                  <a:srgbClr val="4f6228"/>
                </a:solidFill>
                <a:uFill>
                  <a:solidFill>
                    <a:srgbClr val="ffffff"/>
                  </a:solidFill>
                </a:uFill>
                <a:latin typeface="Times New Roman"/>
                <a:ea typeface="Times New Roman"/>
              </a:rPr>
              <a:t> </a:t>
            </a:r>
            <a:r>
              <a:rPr b="1" lang="en-US" sz="3200" spc="-1" strike="noStrike">
                <a:solidFill>
                  <a:srgbClr val="4f6228"/>
                </a:solidFill>
                <a:uFill>
                  <a:solidFill>
                    <a:srgbClr val="ffffff"/>
                  </a:solidFill>
                </a:uFill>
                <a:latin typeface="Calibri"/>
                <a:ea typeface="Times New Roman"/>
              </a:rPr>
              <a:t>„Rudens įkvėptos skonių variacijos profesionalams“ ,</a:t>
            </a:r>
            <a:r>
              <a:rPr b="0" lang="en-US" sz="3200" spc="-1" strike="noStrike">
                <a:solidFill>
                  <a:srgbClr val="4f6228"/>
                </a:solidFill>
                <a:uFill>
                  <a:solidFill>
                    <a:srgbClr val="ffffff"/>
                  </a:solidFill>
                </a:uFill>
                <a:latin typeface="Calibri"/>
                <a:ea typeface="Times New Roman"/>
              </a:rPr>
              <a:t> „MBR parduotuvių ir restoranų įranga</a:t>
            </a:r>
            <a:r>
              <a:rPr b="0" lang="en-US" sz="3200" spc="-1" strike="noStrike">
                <a:solidFill>
                  <a:srgbClr val="4f6228"/>
                </a:solidFill>
                <a:uFill>
                  <a:solidFill>
                    <a:srgbClr val="ffffff"/>
                  </a:solidFill>
                </a:uFill>
                <a:latin typeface="Calibri"/>
                <a:ea typeface="DejaVu Sans"/>
              </a:rPr>
              <a:t>“, Vilnius. Dėstytojai: Justinas Kapkovičius ir Dovilė Valentienė – </a:t>
            </a:r>
            <a:r>
              <a:rPr b="0" lang="en-US" sz="3200" spc="-1" strike="noStrike">
                <a:solidFill>
                  <a:srgbClr val="4f6228"/>
                </a:solidFill>
                <a:uFill>
                  <a:solidFill>
                    <a:srgbClr val="ffffff"/>
                  </a:solidFill>
                </a:uFill>
                <a:latin typeface="Calibri"/>
                <a:ea typeface="Times New Roman"/>
              </a:rPr>
              <a:t>„</a:t>
            </a:r>
            <a:r>
              <a:rPr b="0" lang="en-US" sz="3200" spc="-1" strike="noStrike">
                <a:solidFill>
                  <a:srgbClr val="4f6228"/>
                </a:solidFill>
                <a:uFill>
                  <a:solidFill>
                    <a:srgbClr val="ffffff"/>
                  </a:solidFill>
                </a:uFill>
                <a:latin typeface="Calibri"/>
                <a:ea typeface="DejaVu Sans"/>
              </a:rPr>
              <a:t>Culinary World Cup“ medalių laimėtojai.</a:t>
            </a:r>
            <a:r>
              <a:rPr b="0" lang="en-US" sz="3200" spc="-1" strike="noStrike">
                <a:solidFill>
                  <a:srgbClr val="000000"/>
                </a:solidFill>
                <a:uFill>
                  <a:solidFill>
                    <a:srgbClr val="ffffff"/>
                  </a:solidFill>
                </a:uFill>
                <a:latin typeface="Calibri"/>
                <a:ea typeface="Times New Roman"/>
              </a:rPr>
              <a:t> </a:t>
            </a:r>
            <a:r>
              <a:rPr b="0" lang="en-US" sz="3200" spc="-1" strike="noStrike">
                <a:solidFill>
                  <a:srgbClr val="4f6228"/>
                </a:solidFill>
                <a:uFill>
                  <a:solidFill>
                    <a:srgbClr val="ffffff"/>
                  </a:solidFill>
                </a:uFill>
                <a:latin typeface="Calibri"/>
                <a:ea typeface="DejaVu Sans"/>
              </a:rPr>
              <a:t>Olavi Petraudze – </a:t>
            </a:r>
            <a:r>
              <a:rPr b="0" lang="en-US" sz="3200" spc="-1" strike="noStrike">
                <a:solidFill>
                  <a:srgbClr val="4f6228"/>
                </a:solidFill>
                <a:uFill>
                  <a:solidFill>
                    <a:srgbClr val="ffffff"/>
                  </a:solidFill>
                </a:uFill>
                <a:latin typeface="Calibri"/>
                <a:ea typeface="Times New Roman"/>
              </a:rPr>
              <a:t>„</a:t>
            </a:r>
            <a:r>
              <a:rPr b="0" lang="en-US" sz="3200" spc="-1" strike="noStrike">
                <a:solidFill>
                  <a:srgbClr val="4f6228"/>
                </a:solidFill>
                <a:uFill>
                  <a:solidFill>
                    <a:srgbClr val="ffffff"/>
                  </a:solidFill>
                </a:uFill>
                <a:latin typeface="Calibri"/>
                <a:ea typeface="DejaVu Sans"/>
              </a:rPr>
              <a:t>Balt-Hellin“ kulinarijos technologas. Įvairias restoranų duoneles pristatė duonos technologas Leho Mets.  </a:t>
            </a: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p:txBody>
      </p:sp>
      <p:pic>
        <p:nvPicPr>
          <p:cNvPr id="162" name="" descr=""/>
          <p:cNvPicPr/>
          <p:nvPr/>
        </p:nvPicPr>
        <p:blipFill>
          <a:blip r:embed="rId2"/>
          <a:stretch/>
        </p:blipFill>
        <p:spPr>
          <a:xfrm>
            <a:off x="-23760" y="0"/>
            <a:ext cx="1842840" cy="2117160"/>
          </a:xfrm>
          <a:prstGeom prst="rect">
            <a:avLst/>
          </a:prstGeom>
          <a:ln>
            <a:noFill/>
          </a:ln>
        </p:spPr>
      </p:pic>
      <p:pic>
        <p:nvPicPr>
          <p:cNvPr id="163" name="" descr=""/>
          <p:cNvPicPr/>
          <p:nvPr/>
        </p:nvPicPr>
        <p:blipFill>
          <a:blip r:embed="rId3"/>
          <a:stretch/>
        </p:blipFill>
        <p:spPr>
          <a:xfrm>
            <a:off x="233280" y="5376600"/>
            <a:ext cx="1860120" cy="1197360"/>
          </a:xfrm>
          <a:prstGeom prst="rect">
            <a:avLst/>
          </a:prstGeom>
          <a:ln>
            <a:noFill/>
          </a:ln>
        </p:spPr>
      </p:pic>
      <p:pic>
        <p:nvPicPr>
          <p:cNvPr id="164" name="" descr=""/>
          <p:cNvPicPr/>
          <p:nvPr/>
        </p:nvPicPr>
        <p:blipFill>
          <a:blip r:embed="rId4"/>
          <a:stretch/>
        </p:blipFill>
        <p:spPr>
          <a:xfrm>
            <a:off x="2414520" y="3272400"/>
            <a:ext cx="5902560" cy="322236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65"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66"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67"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2600" spc="-1" strike="noStrike">
                <a:solidFill>
                  <a:srgbClr val="4f6228"/>
                </a:solidFill>
                <a:uFill>
                  <a:solidFill>
                    <a:srgbClr val="ffffff"/>
                  </a:solidFill>
                </a:uFill>
                <a:latin typeface="Calibri"/>
                <a:ea typeface="DejaVu Sans"/>
              </a:rPr>
              <a:t>PROFESINIO MEISTRIŠKUMO KURSAI:</a:t>
            </a:r>
            <a:endParaRPr b="0" lang="en-US" sz="2600" spc="-1" strike="noStrike">
              <a:solidFill>
                <a:srgbClr val="000000"/>
              </a:solidFill>
              <a:uFill>
                <a:solidFill>
                  <a:srgbClr val="ffffff"/>
                </a:solidFill>
              </a:uFill>
              <a:latin typeface="Arial"/>
            </a:endParaRPr>
          </a:p>
          <a:p>
            <a:pPr>
              <a:lnSpc>
                <a:spcPct val="100000"/>
              </a:lnSpc>
            </a:pPr>
            <a:r>
              <a:rPr b="1" lang="en-US" sz="3200" spc="-1" strike="noStrike">
                <a:solidFill>
                  <a:srgbClr val="4f6228"/>
                </a:solidFill>
                <a:uFill>
                  <a:solidFill>
                    <a:srgbClr val="ffffff"/>
                  </a:solidFill>
                </a:uFill>
                <a:latin typeface="Calibri"/>
                <a:ea typeface="DejaVu Sans"/>
              </a:rPr>
              <a:t>Spalio 27 d. </a:t>
            </a:r>
            <a:r>
              <a:rPr b="1" lang="en-US" sz="3200" spc="-1" strike="noStrike">
                <a:solidFill>
                  <a:srgbClr val="4f6228"/>
                </a:solidFill>
                <a:uFill>
                  <a:solidFill>
                    <a:srgbClr val="ffffff"/>
                  </a:solidFill>
                </a:uFill>
                <a:latin typeface="Times New Roman"/>
                <a:ea typeface="Times New Roman"/>
              </a:rPr>
              <a:t> </a:t>
            </a:r>
            <a:r>
              <a:rPr b="1" lang="en-US" sz="3200" spc="-1" strike="noStrike">
                <a:solidFill>
                  <a:srgbClr val="4f6228"/>
                </a:solidFill>
                <a:uFill>
                  <a:solidFill>
                    <a:srgbClr val="ffffff"/>
                  </a:solidFill>
                </a:uFill>
                <a:latin typeface="Calibri"/>
                <a:ea typeface="Times New Roman"/>
              </a:rPr>
              <a:t>„Šiuolaikinio valgiaraščio aktualijos: nuo žaliavalgystės iki mėsos patiekalų“ , „Gastro studija</a:t>
            </a:r>
            <a:r>
              <a:rPr b="1" lang="en-US" sz="3200" spc="-1" strike="noStrike">
                <a:solidFill>
                  <a:srgbClr val="4f6228"/>
                </a:solidFill>
                <a:uFill>
                  <a:solidFill>
                    <a:srgbClr val="ffffff"/>
                  </a:solidFill>
                </a:uFill>
                <a:latin typeface="Calibri"/>
                <a:ea typeface="DejaVu Sans"/>
              </a:rPr>
              <a:t>“, Vilnius. </a:t>
            </a:r>
            <a:endParaRPr b="0" lang="en-US" sz="3200" spc="-1" strike="noStrike">
              <a:solidFill>
                <a:srgbClr val="000000"/>
              </a:solidFill>
              <a:uFill>
                <a:solidFill>
                  <a:srgbClr val="ffffff"/>
                </a:solidFill>
              </a:uFill>
              <a:latin typeface="Arial"/>
            </a:endParaRPr>
          </a:p>
          <a:p>
            <a:pPr>
              <a:lnSpc>
                <a:spcPct val="100000"/>
              </a:lnSpc>
            </a:pPr>
            <a:r>
              <a:rPr b="0" lang="en-US" sz="3200" spc="-1" strike="noStrike">
                <a:solidFill>
                  <a:srgbClr val="4f6228"/>
                </a:solidFill>
                <a:uFill>
                  <a:solidFill>
                    <a:srgbClr val="ffffff"/>
                  </a:solidFill>
                </a:uFill>
                <a:latin typeface="Calibri"/>
                <a:ea typeface="DejaVu Sans"/>
              </a:rPr>
              <a:t>Dėstytojos: daugkartinės tarptautinių čempionatų dalyvės ir prizininkės - Aldona Gečienė, Honorata Lyndo ir Liucija Makovska bei Ona Jurkšienė.  </a:t>
            </a: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p:txBody>
      </p:sp>
      <p:pic>
        <p:nvPicPr>
          <p:cNvPr id="168" name="" descr=""/>
          <p:cNvPicPr/>
          <p:nvPr/>
        </p:nvPicPr>
        <p:blipFill>
          <a:blip r:embed="rId2"/>
          <a:stretch/>
        </p:blipFill>
        <p:spPr>
          <a:xfrm>
            <a:off x="-23760" y="0"/>
            <a:ext cx="1842840" cy="2117160"/>
          </a:xfrm>
          <a:prstGeom prst="rect">
            <a:avLst/>
          </a:prstGeom>
          <a:ln>
            <a:noFill/>
          </a:ln>
        </p:spPr>
      </p:pic>
      <p:pic>
        <p:nvPicPr>
          <p:cNvPr id="169" name="" descr=""/>
          <p:cNvPicPr/>
          <p:nvPr/>
        </p:nvPicPr>
        <p:blipFill>
          <a:blip r:embed="rId3"/>
          <a:stretch/>
        </p:blipFill>
        <p:spPr>
          <a:xfrm>
            <a:off x="233280" y="5376600"/>
            <a:ext cx="1860120" cy="1197360"/>
          </a:xfrm>
          <a:prstGeom prst="rect">
            <a:avLst/>
          </a:prstGeom>
          <a:ln>
            <a:noFill/>
          </a:ln>
        </p:spPr>
      </p:pic>
      <p:pic>
        <p:nvPicPr>
          <p:cNvPr id="170" name="" descr=""/>
          <p:cNvPicPr/>
          <p:nvPr/>
        </p:nvPicPr>
        <p:blipFill>
          <a:blip r:embed="rId4"/>
          <a:stretch/>
        </p:blipFill>
        <p:spPr>
          <a:xfrm>
            <a:off x="2743200" y="3272400"/>
            <a:ext cx="5296320" cy="335160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71"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72"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73"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600" spc="-1" strike="noStrike">
                <a:solidFill>
                  <a:srgbClr val="4f6228"/>
                </a:solidFill>
                <a:uFill>
                  <a:solidFill>
                    <a:srgbClr val="ffffff"/>
                  </a:solidFill>
                </a:uFill>
                <a:latin typeface="Calibri"/>
                <a:ea typeface="DejaVu Sans"/>
              </a:rPr>
              <a:t>PROFESINIO MEISTRIŠKUMO KURSAI:</a:t>
            </a:r>
            <a:endParaRPr b="0" lang="en-US" sz="2600" spc="-1" strike="noStrike">
              <a:solidFill>
                <a:srgbClr val="000000"/>
              </a:solidFill>
              <a:uFill>
                <a:solidFill>
                  <a:srgbClr val="ffffff"/>
                </a:solidFill>
              </a:uFill>
              <a:latin typeface="Arial"/>
            </a:endParaRPr>
          </a:p>
          <a:p>
            <a:pPr>
              <a:lnSpc>
                <a:spcPct val="100000"/>
              </a:lnSpc>
            </a:pPr>
            <a:r>
              <a:rPr b="1" lang="en-US" sz="3200" spc="-1" strike="noStrike">
                <a:solidFill>
                  <a:srgbClr val="4f6228"/>
                </a:solidFill>
                <a:uFill>
                  <a:solidFill>
                    <a:srgbClr val="ffffff"/>
                  </a:solidFill>
                </a:uFill>
                <a:latin typeface="Calibri"/>
                <a:ea typeface="DejaVu Sans"/>
              </a:rPr>
              <a:t>Lapkričio 28-29 d. </a:t>
            </a:r>
            <a:r>
              <a:rPr b="1" lang="en-US" sz="3200" spc="-1" strike="noStrike">
                <a:solidFill>
                  <a:srgbClr val="4f6228"/>
                </a:solidFill>
                <a:uFill>
                  <a:solidFill>
                    <a:srgbClr val="ffffff"/>
                  </a:solidFill>
                </a:uFill>
                <a:latin typeface="Times New Roman"/>
                <a:ea typeface="Times New Roman"/>
              </a:rPr>
              <a:t> </a:t>
            </a:r>
            <a:r>
              <a:rPr b="1" lang="en-US" sz="3200" spc="-1" strike="noStrike">
                <a:solidFill>
                  <a:srgbClr val="4f6228"/>
                </a:solidFill>
                <a:uFill>
                  <a:solidFill>
                    <a:srgbClr val="ffffff"/>
                  </a:solidFill>
                </a:uFill>
                <a:latin typeface="Calibri"/>
                <a:ea typeface="Times New Roman"/>
              </a:rPr>
              <a:t>„Modern Nordic Pastry by Seb Pettersson“ , „Gastro studija</a:t>
            </a:r>
            <a:r>
              <a:rPr b="1" lang="en-US" sz="3200" spc="-1" strike="noStrike">
                <a:solidFill>
                  <a:srgbClr val="4f6228"/>
                </a:solidFill>
                <a:uFill>
                  <a:solidFill>
                    <a:srgbClr val="ffffff"/>
                  </a:solidFill>
                </a:uFill>
                <a:latin typeface="Calibri"/>
                <a:ea typeface="DejaVu Sans"/>
              </a:rPr>
              <a:t>“, Vilnius. </a:t>
            </a:r>
            <a:endParaRPr b="0" lang="en-US" sz="3200" spc="-1" strike="noStrike">
              <a:solidFill>
                <a:srgbClr val="000000"/>
              </a:solidFill>
              <a:uFill>
                <a:solidFill>
                  <a:srgbClr val="ffffff"/>
                </a:solidFill>
              </a:uFill>
              <a:latin typeface="Arial"/>
            </a:endParaRPr>
          </a:p>
          <a:p>
            <a:pPr>
              <a:lnSpc>
                <a:spcPct val="100000"/>
              </a:lnSpc>
            </a:pPr>
            <a:r>
              <a:rPr b="0" lang="en-US" sz="3200" spc="-1" strike="noStrike">
                <a:solidFill>
                  <a:srgbClr val="4f6228"/>
                </a:solidFill>
                <a:uFill>
                  <a:solidFill>
                    <a:srgbClr val="ffffff"/>
                  </a:solidFill>
                </a:uFill>
                <a:latin typeface="Calibri"/>
                <a:ea typeface="DejaVu Sans"/>
              </a:rPr>
              <a:t>Dėstytojas: pasaulio kulinarijos olimpiados </a:t>
            </a:r>
            <a:r>
              <a:rPr b="0" lang="en-US" sz="3700" spc="-1" strike="noStrike">
                <a:solidFill>
                  <a:srgbClr val="4f6228"/>
                </a:solidFill>
                <a:uFill>
                  <a:solidFill>
                    <a:srgbClr val="ffffff"/>
                  </a:solidFill>
                </a:uFill>
                <a:latin typeface="Calibri"/>
                <a:ea typeface="DejaVu Sans"/>
              </a:rPr>
              <a:t>„</a:t>
            </a:r>
            <a:r>
              <a:rPr b="0" lang="en-US" sz="3200" spc="-1" strike="noStrike">
                <a:solidFill>
                  <a:srgbClr val="4f6228"/>
                </a:solidFill>
                <a:uFill>
                  <a:solidFill>
                    <a:srgbClr val="ffffff"/>
                  </a:solidFill>
                </a:uFill>
                <a:latin typeface="Calibri"/>
                <a:ea typeface="DejaVu Sans"/>
              </a:rPr>
              <a:t>IKA Culinary Olympics 2016</a:t>
            </a:r>
            <a:r>
              <a:rPr b="0" lang="en-US" sz="3700" spc="-1" strike="noStrike">
                <a:solidFill>
                  <a:srgbClr val="4f6228"/>
                </a:solidFill>
                <a:uFill>
                  <a:solidFill>
                    <a:srgbClr val="ffffff"/>
                  </a:solidFill>
                </a:uFill>
                <a:latin typeface="Calibri"/>
                <a:ea typeface="DejaVu Sans"/>
              </a:rPr>
              <a:t>“ </a:t>
            </a:r>
            <a:r>
              <a:rPr b="0" lang="en-US" sz="3200" spc="-1" strike="noStrike">
                <a:solidFill>
                  <a:srgbClr val="4f6228"/>
                </a:solidFill>
                <a:uFill>
                  <a:solidFill>
                    <a:srgbClr val="ffffff"/>
                  </a:solidFill>
                </a:uFill>
                <a:latin typeface="Calibri"/>
                <a:ea typeface="DejaVu Sans"/>
              </a:rPr>
              <a:t>ir </a:t>
            </a:r>
            <a:r>
              <a:rPr b="0" lang="en-US" sz="3700" spc="-1" strike="noStrike">
                <a:solidFill>
                  <a:srgbClr val="4f6228"/>
                </a:solidFill>
                <a:uFill>
                  <a:solidFill>
                    <a:srgbClr val="ffffff"/>
                  </a:solidFill>
                </a:uFill>
                <a:latin typeface="Calibri"/>
                <a:ea typeface="DejaVu Sans"/>
              </a:rPr>
              <a:t>„</a:t>
            </a:r>
            <a:r>
              <a:rPr b="0" lang="en-US" sz="3200" spc="-1" strike="noStrike">
                <a:solidFill>
                  <a:srgbClr val="4f6228"/>
                </a:solidFill>
                <a:uFill>
                  <a:solidFill>
                    <a:srgbClr val="ffffff"/>
                  </a:solidFill>
                </a:uFill>
                <a:latin typeface="Calibri"/>
                <a:ea typeface="DejaVu Sans"/>
              </a:rPr>
              <a:t>Culinary World Cup 2018</a:t>
            </a:r>
            <a:r>
              <a:rPr b="0" lang="en-US" sz="3700" spc="-1" strike="noStrike">
                <a:solidFill>
                  <a:srgbClr val="4f6228"/>
                </a:solidFill>
                <a:uFill>
                  <a:solidFill>
                    <a:srgbClr val="ffffff"/>
                  </a:solidFill>
                </a:uFill>
                <a:latin typeface="Calibri"/>
                <a:ea typeface="DejaVu Sans"/>
              </a:rPr>
              <a:t>“</a:t>
            </a:r>
            <a:r>
              <a:rPr b="0" lang="en-US" sz="1100" spc="-1" strike="noStrike">
                <a:solidFill>
                  <a:srgbClr val="000000"/>
                </a:solidFill>
                <a:uFill>
                  <a:solidFill>
                    <a:srgbClr val="ffffff"/>
                  </a:solidFill>
                </a:uFill>
                <a:latin typeface="Calibri"/>
                <a:ea typeface="Times New Roman"/>
              </a:rPr>
              <a:t>  </a:t>
            </a:r>
            <a:r>
              <a:rPr b="0" lang="en-US" sz="3200" spc="-1" strike="noStrike">
                <a:solidFill>
                  <a:srgbClr val="4f6228"/>
                </a:solidFill>
                <a:uFill>
                  <a:solidFill>
                    <a:srgbClr val="ffffff"/>
                  </a:solidFill>
                </a:uFill>
                <a:latin typeface="Calibri"/>
                <a:ea typeface="DejaVu Sans"/>
              </a:rPr>
              <a:t>Grand Prix I vietos aukso medalių laimėtojas .  </a:t>
            </a: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p:txBody>
      </p:sp>
      <p:pic>
        <p:nvPicPr>
          <p:cNvPr id="174" name="" descr=""/>
          <p:cNvPicPr/>
          <p:nvPr/>
        </p:nvPicPr>
        <p:blipFill>
          <a:blip r:embed="rId2"/>
          <a:stretch/>
        </p:blipFill>
        <p:spPr>
          <a:xfrm>
            <a:off x="-23760" y="0"/>
            <a:ext cx="1842840" cy="2117160"/>
          </a:xfrm>
          <a:prstGeom prst="rect">
            <a:avLst/>
          </a:prstGeom>
          <a:ln>
            <a:noFill/>
          </a:ln>
        </p:spPr>
      </p:pic>
      <p:pic>
        <p:nvPicPr>
          <p:cNvPr id="175" name="" descr=""/>
          <p:cNvPicPr/>
          <p:nvPr/>
        </p:nvPicPr>
        <p:blipFill>
          <a:blip r:embed="rId3"/>
          <a:stretch/>
        </p:blipFill>
        <p:spPr>
          <a:xfrm>
            <a:off x="233280" y="5376600"/>
            <a:ext cx="1860120" cy="1197360"/>
          </a:xfrm>
          <a:prstGeom prst="rect">
            <a:avLst/>
          </a:prstGeom>
          <a:ln>
            <a:noFill/>
          </a:ln>
        </p:spPr>
      </p:pic>
      <p:pic>
        <p:nvPicPr>
          <p:cNvPr id="176" name="" descr=""/>
          <p:cNvPicPr/>
          <p:nvPr/>
        </p:nvPicPr>
        <p:blipFill>
          <a:blip r:embed="rId4"/>
          <a:stretch/>
        </p:blipFill>
        <p:spPr>
          <a:xfrm>
            <a:off x="2633760" y="3627360"/>
            <a:ext cx="4315320" cy="287640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77"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78"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79" name="CustomShape 3"/>
          <p:cNvSpPr/>
          <p:nvPr/>
        </p:nvSpPr>
        <p:spPr>
          <a:xfrm>
            <a:off x="2011680" y="792360"/>
            <a:ext cx="6760800" cy="34081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LVVKA prezentacijose virtuvės šefai kartu su HoReCa partneriais dalinasi naujovėmis, idėjomis ir patirtimi:</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Kovo 17 d. verslo kontaktų renginys „Tvari virtuvė – tausojantis vartojimas“ – viešbutis „Gradiali“, Palanga.</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Gegužės 12 d. „Smidrų variacijos, pirmieji grybai“ – viešbutis „Grand SPA Lietuva“, Druskininkai.</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Rugsėjo 15 d. verslo kontaktų renginys – restoranas „Sala“, Kauno Žalgirio arena.</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Gruodžio 8 d. „Winter Brunch with Chefs“, restoranas „Green Hall 2“, Vilnius.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80" name="" descr=""/>
          <p:cNvPicPr/>
          <p:nvPr/>
        </p:nvPicPr>
        <p:blipFill>
          <a:blip r:embed="rId2"/>
          <a:stretch/>
        </p:blipFill>
        <p:spPr>
          <a:xfrm>
            <a:off x="94680" y="5557680"/>
            <a:ext cx="1730880" cy="1114200"/>
          </a:xfrm>
          <a:prstGeom prst="rect">
            <a:avLst/>
          </a:prstGeom>
          <a:ln>
            <a:noFill/>
          </a:ln>
        </p:spPr>
      </p:pic>
      <p:pic>
        <p:nvPicPr>
          <p:cNvPr id="181" name="" descr=""/>
          <p:cNvPicPr/>
          <p:nvPr/>
        </p:nvPicPr>
        <p:blipFill>
          <a:blip r:embed="rId3"/>
          <a:stretch/>
        </p:blipFill>
        <p:spPr>
          <a:xfrm>
            <a:off x="0" y="67680"/>
            <a:ext cx="1843920" cy="2118240"/>
          </a:xfrm>
          <a:prstGeom prst="rect">
            <a:avLst/>
          </a:prstGeom>
          <a:ln>
            <a:noFill/>
          </a:ln>
        </p:spPr>
      </p:pic>
      <p:pic>
        <p:nvPicPr>
          <p:cNvPr id="182" name="" descr=""/>
          <p:cNvPicPr/>
          <p:nvPr/>
        </p:nvPicPr>
        <p:blipFill>
          <a:blip r:embed="rId4"/>
          <a:stretch/>
        </p:blipFill>
        <p:spPr>
          <a:xfrm>
            <a:off x="3002040" y="3991680"/>
            <a:ext cx="4767480" cy="268020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83"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84"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85" name="CustomShape 3"/>
          <p:cNvSpPr/>
          <p:nvPr/>
        </p:nvSpPr>
        <p:spPr>
          <a:xfrm>
            <a:off x="1675440" y="833040"/>
            <a:ext cx="7317000" cy="442044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Atstovavimas WorldChefs susirinkimuose</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Europos regiono Prezidentų forume</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Kovo 24-25 d. Mechelene, Belgijoje</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LVVKA&amp;Go Vilnius teiktame pasiūlyme (apimtis 32 lapų) organizuoti 2020 m. Europos regiono susirinkimą Vilniuje, per tris balus nuo Škotijos likome antroje vietoje, aplenkdami Kiprą, Juodkalniją, Olandiją, Azerbaidžaną.</a:t>
            </a:r>
            <a:endParaRPr b="0" lang="en-US" sz="2400" spc="-1" strike="noStrike">
              <a:solidFill>
                <a:srgbClr val="000000"/>
              </a:solidFill>
              <a:uFill>
                <a:solidFill>
                  <a:srgbClr val="ffffff"/>
                </a:solidFill>
              </a:uFill>
              <a:latin typeface="Arial"/>
            </a:endParaRPr>
          </a:p>
          <a:p>
            <a:pPr algn="just">
              <a:lnSpc>
                <a:spcPct val="100000"/>
              </a:lnSpc>
            </a:pPr>
            <a:endParaRPr b="0" lang="en-US" sz="2400" spc="-1" strike="noStrike">
              <a:solidFill>
                <a:srgbClr val="000000"/>
              </a:solidFill>
              <a:uFill>
                <a:solidFill>
                  <a:srgbClr val="ffffff"/>
                </a:solidFill>
              </a:uFill>
              <a:latin typeface="Arial"/>
            </a:endParaRPr>
          </a:p>
          <a:p>
            <a:pPr algn="just">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p:txBody>
      </p:sp>
      <p:pic>
        <p:nvPicPr>
          <p:cNvPr id="186" name="" descr=""/>
          <p:cNvPicPr/>
          <p:nvPr/>
        </p:nvPicPr>
        <p:blipFill>
          <a:blip r:embed="rId2"/>
          <a:stretch/>
        </p:blipFill>
        <p:spPr>
          <a:xfrm>
            <a:off x="182880" y="5486400"/>
            <a:ext cx="1860120" cy="1197360"/>
          </a:xfrm>
          <a:prstGeom prst="rect">
            <a:avLst/>
          </a:prstGeom>
          <a:ln>
            <a:noFill/>
          </a:ln>
        </p:spPr>
      </p:pic>
      <p:pic>
        <p:nvPicPr>
          <p:cNvPr id="187" name="" descr=""/>
          <p:cNvPicPr/>
          <p:nvPr/>
        </p:nvPicPr>
        <p:blipFill>
          <a:blip r:embed="rId3"/>
          <a:stretch/>
        </p:blipFill>
        <p:spPr>
          <a:xfrm>
            <a:off x="-91440" y="-108360"/>
            <a:ext cx="1842840" cy="2117160"/>
          </a:xfrm>
          <a:prstGeom prst="rect">
            <a:avLst/>
          </a:prstGeom>
          <a:ln>
            <a:noFill/>
          </a:ln>
        </p:spPr>
      </p:pic>
      <p:pic>
        <p:nvPicPr>
          <p:cNvPr id="188" name="" descr=""/>
          <p:cNvPicPr/>
          <p:nvPr/>
        </p:nvPicPr>
        <p:blipFill>
          <a:blip r:embed="rId4"/>
          <a:stretch/>
        </p:blipFill>
        <p:spPr>
          <a:xfrm>
            <a:off x="3474720" y="3652920"/>
            <a:ext cx="4386600" cy="2928240"/>
          </a:xfrm>
          <a:prstGeom prst="rect">
            <a:avLst/>
          </a:prstGeom>
          <a:ln>
            <a:noFill/>
          </a:ln>
        </p:spPr>
      </p:pic>
      <p:pic>
        <p:nvPicPr>
          <p:cNvPr id="189" name="" descr=""/>
          <p:cNvPicPr/>
          <p:nvPr/>
        </p:nvPicPr>
        <p:blipFill>
          <a:blip r:embed="rId5"/>
          <a:stretch/>
        </p:blipFill>
        <p:spPr>
          <a:xfrm>
            <a:off x="182880" y="3898080"/>
            <a:ext cx="1917720" cy="135540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90"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91"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92" name="CustomShape 3"/>
          <p:cNvSpPr/>
          <p:nvPr/>
        </p:nvSpPr>
        <p:spPr>
          <a:xfrm>
            <a:off x="1675440" y="833040"/>
            <a:ext cx="7317000" cy="4420440"/>
          </a:xfrm>
          <a:prstGeom prst="rect">
            <a:avLst/>
          </a:prstGeom>
          <a:noFill/>
          <a:ln>
            <a:noFill/>
          </a:ln>
        </p:spPr>
        <p:style>
          <a:lnRef idx="0"/>
          <a:fillRef idx="0"/>
          <a:effectRef idx="0"/>
          <a:fontRef idx="minor"/>
        </p:style>
        <p:txBody>
          <a:bodyPr lIns="90000" rIns="90000" tIns="45000" bIns="45000" anchor="ctr"/>
          <a:p>
            <a:pPr>
              <a:lnSpc>
                <a:spcPct val="100000"/>
              </a:lnSpc>
            </a:pPr>
            <a:r>
              <a:rPr b="1" lang="en-US" sz="2400" spc="-1" strike="noStrike">
                <a:solidFill>
                  <a:srgbClr val="4f6228"/>
                </a:solidFill>
                <a:uFill>
                  <a:solidFill>
                    <a:srgbClr val="ffffff"/>
                  </a:solidFill>
                </a:uFill>
                <a:latin typeface="Calibri"/>
                <a:ea typeface="DejaVu Sans"/>
              </a:rPr>
              <a:t>Šefų vietinės virtuvės pristatymas ir gastronomijos renginiai, gastroturizmo vystymas.</a:t>
            </a:r>
            <a:endParaRPr b="0" lang="en-US" sz="24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Lietuvos gastronomijos savaitė, kurios metu restoranai atveria duris visiems, norintiems pažinti aukštesnę maisto kultūrą, gastronomijos tendencijas, restoranų šefų meistrystę, vietinės virtuvės ypatumus.</a:t>
            </a:r>
            <a:endParaRPr b="0" lang="en-US" sz="20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6-oji - Gegužės 20 – 26 d. 33 restoranai iš visos Lietuvos</a:t>
            </a:r>
            <a:endParaRPr b="0" lang="en-US" sz="20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7-oji - Lapkričio 4 – 10 d. 39 restoranai iš visos Lietuvos</a:t>
            </a:r>
            <a:endParaRPr b="0" lang="en-US" sz="20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Organizatoriai: </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Lietuvos viešbučių ir restoranų asociacija,</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Lietuvos vyriausiųjų virėjų ir konditerių asociacija.</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Partneriai:</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a:t>
            </a:r>
            <a:r>
              <a:rPr b="0" lang="en-US" sz="1800" spc="-1" strike="noStrike">
                <a:solidFill>
                  <a:srgbClr val="4f6228"/>
                </a:solidFill>
                <a:uFill>
                  <a:solidFill>
                    <a:srgbClr val="ffffff"/>
                  </a:solidFill>
                </a:uFill>
                <a:latin typeface="Calibri"/>
                <a:ea typeface="DejaVu Sans"/>
              </a:rPr>
              <a:t>Geras skonis“, </a:t>
            </a:r>
            <a:r>
              <a:rPr b="0" lang="en-US" sz="1800" spc="-1" strike="noStrike" u="sng">
                <a:solidFill>
                  <a:srgbClr val="0000ff"/>
                </a:solidFill>
                <a:uFill>
                  <a:solidFill>
                    <a:srgbClr val="ffffff"/>
                  </a:solidFill>
                </a:uFill>
                <a:latin typeface="Calibri"/>
                <a:ea typeface="DejaVu Sans"/>
                <a:hlinkClick r:id="rId2"/>
              </a:rPr>
              <a:t>www.skonis.lt</a:t>
            </a:r>
            <a:r>
              <a:rPr b="0" lang="en-US" sz="1800" spc="-1" strike="noStrike">
                <a:solidFill>
                  <a:srgbClr val="4f6228"/>
                </a:solidFill>
                <a:uFill>
                  <a:solidFill>
                    <a:srgbClr val="ffffff"/>
                  </a:solidFill>
                </a:uFill>
                <a:latin typeface="Calibri"/>
                <a:ea typeface="DejaVu Sans"/>
              </a:rPr>
              <a:t>, „Keliauk Lietuvoje“,</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Vilniaus miesto savivaldybė, Kauno miesto savivaldybė,</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a:t>
            </a:r>
            <a:r>
              <a:rPr b="0" lang="en-US" sz="1800" spc="-1" strike="noStrike">
                <a:solidFill>
                  <a:srgbClr val="4f6228"/>
                </a:solidFill>
                <a:uFill>
                  <a:solidFill>
                    <a:srgbClr val="ffffff"/>
                  </a:solidFill>
                </a:uFill>
                <a:latin typeface="Calibri"/>
                <a:ea typeface="DejaVu Sans"/>
              </a:rPr>
              <a:t>Litexpo“ parodų centras.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193" name="" descr=""/>
          <p:cNvPicPr/>
          <p:nvPr/>
        </p:nvPicPr>
        <p:blipFill>
          <a:blip r:embed="rId3"/>
          <a:stretch/>
        </p:blipFill>
        <p:spPr>
          <a:xfrm>
            <a:off x="182880" y="5486400"/>
            <a:ext cx="1860120" cy="1197360"/>
          </a:xfrm>
          <a:prstGeom prst="rect">
            <a:avLst/>
          </a:prstGeom>
          <a:ln>
            <a:noFill/>
          </a:ln>
        </p:spPr>
      </p:pic>
      <p:pic>
        <p:nvPicPr>
          <p:cNvPr id="194" name="" descr=""/>
          <p:cNvPicPr/>
          <p:nvPr/>
        </p:nvPicPr>
        <p:blipFill>
          <a:blip r:embed="rId4"/>
          <a:stretch/>
        </p:blipFill>
        <p:spPr>
          <a:xfrm>
            <a:off x="-91440" y="-108360"/>
            <a:ext cx="1842840" cy="2117160"/>
          </a:xfrm>
          <a:prstGeom prst="rect">
            <a:avLst/>
          </a:prstGeom>
          <a:ln>
            <a:noFill/>
          </a:ln>
        </p:spPr>
      </p:pic>
      <p:pic>
        <p:nvPicPr>
          <p:cNvPr id="195" name="" descr=""/>
          <p:cNvPicPr/>
          <p:nvPr/>
        </p:nvPicPr>
        <p:blipFill>
          <a:blip r:embed="rId5"/>
          <a:stretch/>
        </p:blipFill>
        <p:spPr>
          <a:xfrm>
            <a:off x="2744280" y="4832640"/>
            <a:ext cx="4842360" cy="183960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6" name="CustomShape 1"/>
          <p:cNvSpPr/>
          <p:nvPr/>
        </p:nvSpPr>
        <p:spPr>
          <a:xfrm>
            <a:off x="1976040" y="1081440"/>
            <a:ext cx="6550200" cy="1270800"/>
          </a:xfrm>
          <a:prstGeom prst="rect">
            <a:avLst/>
          </a:prstGeom>
          <a:noFill/>
          <a:ln>
            <a:noFill/>
          </a:ln>
        </p:spPr>
        <p:style>
          <a:lnRef idx="0"/>
          <a:fillRef idx="0"/>
          <a:effectRef idx="0"/>
          <a:fontRef idx="minor"/>
        </p:style>
        <p:txBody>
          <a:bodyPr lIns="90000" rIns="90000" tIns="45000" bIns="45000" anchor="ctr">
            <a:normAutofit/>
          </a:bodyPr>
          <a:p>
            <a:pPr algn="just">
              <a:lnSpc>
                <a:spcPct val="100000"/>
              </a:lnSpc>
            </a:pPr>
            <a:r>
              <a:rPr b="1" lang="en-US" sz="2400" spc="-1" strike="noStrike">
                <a:solidFill>
                  <a:srgbClr val="4f6228"/>
                </a:solidFill>
                <a:uFill>
                  <a:solidFill>
                    <a:srgbClr val="ffffff"/>
                  </a:solidFill>
                </a:uFill>
                <a:latin typeface="Calibri"/>
                <a:ea typeface="DejaVu Sans"/>
              </a:rPr>
              <a:t>LVVKA misija </a:t>
            </a:r>
            <a:r>
              <a:rPr b="0" lang="en-US" sz="2400" spc="-1" strike="noStrike">
                <a:solidFill>
                  <a:srgbClr val="4f6228"/>
                </a:solidFill>
                <a:uFill>
                  <a:solidFill>
                    <a:srgbClr val="ffffff"/>
                  </a:solidFill>
                </a:uFill>
                <a:latin typeface="Calibri"/>
                <a:ea typeface="DejaVu Sans"/>
              </a:rPr>
              <a:t>– gerinti Lietuvos visuomeninio maitinimo gastronomijos standartus, lygiuojantis į pasaulio virtuvių tendencijas.</a:t>
            </a:r>
            <a:endParaRPr b="0" lang="en-US" sz="2400" spc="-1" strike="noStrike">
              <a:solidFill>
                <a:srgbClr val="000000"/>
              </a:solidFill>
              <a:uFill>
                <a:solidFill>
                  <a:srgbClr val="ffffff"/>
                </a:solidFill>
              </a:uFill>
              <a:latin typeface="Arial"/>
            </a:endParaRPr>
          </a:p>
        </p:txBody>
      </p:sp>
      <p:sp>
        <p:nvSpPr>
          <p:cNvPr id="87" name="CustomShape 2"/>
          <p:cNvSpPr/>
          <p:nvPr/>
        </p:nvSpPr>
        <p:spPr>
          <a:xfrm>
            <a:off x="1773360" y="222120"/>
            <a:ext cx="7322040" cy="7556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pic>
        <p:nvPicPr>
          <p:cNvPr id="88" name="" descr=""/>
          <p:cNvPicPr/>
          <p:nvPr/>
        </p:nvPicPr>
        <p:blipFill>
          <a:blip r:embed="rId2"/>
          <a:stretch/>
        </p:blipFill>
        <p:spPr>
          <a:xfrm>
            <a:off x="148320" y="5291640"/>
            <a:ext cx="1860120" cy="1197360"/>
          </a:xfrm>
          <a:prstGeom prst="rect">
            <a:avLst/>
          </a:prstGeom>
          <a:ln>
            <a:noFill/>
          </a:ln>
        </p:spPr>
      </p:pic>
      <p:pic>
        <p:nvPicPr>
          <p:cNvPr id="89" name="" descr=""/>
          <p:cNvPicPr/>
          <p:nvPr/>
        </p:nvPicPr>
        <p:blipFill>
          <a:blip r:embed="rId3"/>
          <a:stretch/>
        </p:blipFill>
        <p:spPr>
          <a:xfrm>
            <a:off x="-23760" y="0"/>
            <a:ext cx="1842840" cy="2117160"/>
          </a:xfrm>
          <a:prstGeom prst="rect">
            <a:avLst/>
          </a:prstGeom>
          <a:ln>
            <a:noFill/>
          </a:ln>
        </p:spPr>
      </p:pic>
      <p:pic>
        <p:nvPicPr>
          <p:cNvPr id="90" name="" descr=""/>
          <p:cNvPicPr/>
          <p:nvPr/>
        </p:nvPicPr>
        <p:blipFill>
          <a:blip r:embed="rId4"/>
          <a:stretch/>
        </p:blipFill>
        <p:spPr>
          <a:xfrm>
            <a:off x="2113560" y="2743200"/>
            <a:ext cx="6663960" cy="374832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96"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97"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98" name="CustomShape 3"/>
          <p:cNvSpPr/>
          <p:nvPr/>
        </p:nvSpPr>
        <p:spPr>
          <a:xfrm>
            <a:off x="1773360" y="985680"/>
            <a:ext cx="7219080" cy="243540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Socialinė iniciatyva „sveikas vaikas – sveika ateitis“</a:t>
            </a:r>
            <a:endParaRPr b="0" lang="en-US" sz="24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Bendradarbiaudami su Kauno miesto savivaldybės visuomenės sveikatos biuru, lankome vaikus darželiuose: pristatome virėjo profesiją, pasakojome vaikams apie maisto produktus, sveiką mitybą, kartu gaminame. Per 2019 m. aplankyta 80 grupių (iš jų 70 grupių aplankė Giedra Sadauskienė).</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199" name="" descr=""/>
          <p:cNvPicPr/>
          <p:nvPr/>
        </p:nvPicPr>
        <p:blipFill>
          <a:blip r:embed="rId2"/>
          <a:stretch/>
        </p:blipFill>
        <p:spPr>
          <a:xfrm>
            <a:off x="232920" y="5376600"/>
            <a:ext cx="1860120" cy="1197360"/>
          </a:xfrm>
          <a:prstGeom prst="rect">
            <a:avLst/>
          </a:prstGeom>
          <a:ln>
            <a:noFill/>
          </a:ln>
        </p:spPr>
      </p:pic>
      <p:pic>
        <p:nvPicPr>
          <p:cNvPr id="200" name="" descr=""/>
          <p:cNvPicPr/>
          <p:nvPr/>
        </p:nvPicPr>
        <p:blipFill>
          <a:blip r:embed="rId3"/>
          <a:stretch/>
        </p:blipFill>
        <p:spPr>
          <a:xfrm>
            <a:off x="-23760" y="0"/>
            <a:ext cx="1842840" cy="2117160"/>
          </a:xfrm>
          <a:prstGeom prst="rect">
            <a:avLst/>
          </a:prstGeom>
          <a:ln>
            <a:noFill/>
          </a:ln>
        </p:spPr>
      </p:pic>
      <p:pic>
        <p:nvPicPr>
          <p:cNvPr id="201" name="" descr=""/>
          <p:cNvPicPr/>
          <p:nvPr/>
        </p:nvPicPr>
        <p:blipFill>
          <a:blip r:embed="rId4"/>
          <a:stretch/>
        </p:blipFill>
        <p:spPr>
          <a:xfrm>
            <a:off x="2929320" y="3291840"/>
            <a:ext cx="4657320" cy="319752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2"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RESTORANŲ VYRIAUSIŲJŲ VIRĖJŲ IR </a:t>
            </a:r>
            <a:endParaRPr b="0" lang="en-US" sz="2000" spc="-1" strike="noStrike">
              <a:solidFill>
                <a:srgbClr val="000000"/>
              </a:solidFill>
              <a:uFill>
                <a:solidFill>
                  <a:srgbClr val="ffffff"/>
                </a:solidFill>
              </a:uFill>
              <a:latin typeface="Arial"/>
            </a:endParaRPr>
          </a:p>
          <a:p>
            <a:pPr algn="ctr">
              <a:lnSpc>
                <a:spcPct val="100000"/>
              </a:lnSpc>
            </a:pPr>
            <a:r>
              <a:rPr b="1" lang="en-US" sz="2000" spc="-1" strike="noStrike">
                <a:solidFill>
                  <a:srgbClr val="953735"/>
                </a:solidFill>
                <a:uFill>
                  <a:solidFill>
                    <a:srgbClr val="ffffff"/>
                  </a:solidFill>
                </a:uFill>
                <a:latin typeface="Calibri"/>
                <a:ea typeface="DejaVu Sans"/>
              </a:rPr>
              <a:t>KONDITERIŲ ASOCIACIJA</a:t>
            </a:r>
            <a:endParaRPr b="0" lang="en-US" sz="2000" spc="-1" strike="noStrike">
              <a:solidFill>
                <a:srgbClr val="000000"/>
              </a:solidFill>
              <a:uFill>
                <a:solidFill>
                  <a:srgbClr val="ffffff"/>
                </a:solidFill>
              </a:uFill>
              <a:latin typeface="Arial"/>
            </a:endParaRPr>
          </a:p>
        </p:txBody>
      </p:sp>
      <p:sp>
        <p:nvSpPr>
          <p:cNvPr id="203"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04" name="CustomShape 3"/>
          <p:cNvSpPr/>
          <p:nvPr/>
        </p:nvSpPr>
        <p:spPr>
          <a:xfrm>
            <a:off x="1773360" y="985680"/>
            <a:ext cx="7219080" cy="243540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Socialinė iniciatyva „sveikas vaikas – sveika ateitis“</a:t>
            </a:r>
            <a:endParaRPr b="0" lang="en-US" sz="24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WorldChefs rekomendacijomis tarptautinę šefų dieną - spalio 20 d. - švenčiame su vaikais darželiuose, kurdami meną lėkštėje, aplankydami darželius visoje Lietuvoje. Pristatome virėjo profesiją, papasakojome vaikams apie maisto produktus, sveiką mitybą, gaminimą.</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05" name="" descr=""/>
          <p:cNvPicPr/>
          <p:nvPr/>
        </p:nvPicPr>
        <p:blipFill>
          <a:blip r:embed="rId2"/>
          <a:stretch/>
        </p:blipFill>
        <p:spPr>
          <a:xfrm>
            <a:off x="232920" y="5376600"/>
            <a:ext cx="1860120" cy="1197360"/>
          </a:xfrm>
          <a:prstGeom prst="rect">
            <a:avLst/>
          </a:prstGeom>
          <a:ln>
            <a:noFill/>
          </a:ln>
        </p:spPr>
      </p:pic>
      <p:pic>
        <p:nvPicPr>
          <p:cNvPr id="206" name="" descr=""/>
          <p:cNvPicPr/>
          <p:nvPr/>
        </p:nvPicPr>
        <p:blipFill>
          <a:blip r:embed="rId3"/>
          <a:stretch/>
        </p:blipFill>
        <p:spPr>
          <a:xfrm>
            <a:off x="-23760" y="0"/>
            <a:ext cx="1842840" cy="2117160"/>
          </a:xfrm>
          <a:prstGeom prst="rect">
            <a:avLst/>
          </a:prstGeom>
          <a:ln>
            <a:noFill/>
          </a:ln>
        </p:spPr>
      </p:pic>
      <p:pic>
        <p:nvPicPr>
          <p:cNvPr id="207" name="" descr=""/>
          <p:cNvPicPr/>
          <p:nvPr/>
        </p:nvPicPr>
        <p:blipFill>
          <a:blip r:embed="rId4"/>
          <a:stretch/>
        </p:blipFill>
        <p:spPr>
          <a:xfrm>
            <a:off x="2560320" y="3017520"/>
            <a:ext cx="6214320" cy="3493080"/>
          </a:xfrm>
          <a:prstGeom prst="rect">
            <a:avLst/>
          </a:prstGeom>
          <a:ln>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8"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09"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10"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5500" spc="-1" strike="noStrike">
                <a:solidFill>
                  <a:srgbClr val="4f6228"/>
                </a:solidFill>
                <a:uFill>
                  <a:solidFill>
                    <a:srgbClr val="ffffff"/>
                  </a:solidFill>
                </a:uFill>
                <a:latin typeface="Calibri"/>
                <a:ea typeface="Times New Roman"/>
              </a:rPr>
              <a:t>Sausio 4 d. bendradarbiaudami su Sveikatos apsaugos ministerija organizavome rekomenduojamų/pavyzdinių valgiaraščių mokykloms įgyvendinimo ir sveiko bei kokybiško maisto gaminimo kursus „Sveikatai palankaus maisto gamybos procesų taikymas“ , </a:t>
            </a:r>
            <a:r>
              <a:rPr b="1" lang="en-US" sz="5500" spc="-1" strike="noStrike">
                <a:solidFill>
                  <a:srgbClr val="4f6228"/>
                </a:solidFill>
                <a:uFill>
                  <a:solidFill>
                    <a:srgbClr val="ffffff"/>
                  </a:solidFill>
                </a:uFill>
                <a:latin typeface="Calibri"/>
                <a:ea typeface="DejaVu Sans"/>
              </a:rPr>
              <a:t>„Gastro studijoje“, Vilniuje. </a:t>
            </a:r>
            <a:endParaRPr b="0" lang="en-US" sz="5500" spc="-1" strike="noStrike">
              <a:solidFill>
                <a:srgbClr val="000000"/>
              </a:solidFill>
              <a:uFill>
                <a:solidFill>
                  <a:srgbClr val="ffffff"/>
                </a:solidFill>
              </a:uFill>
              <a:latin typeface="Arial"/>
            </a:endParaRPr>
          </a:p>
          <a:p>
            <a:pPr algn="just">
              <a:lnSpc>
                <a:spcPct val="100000"/>
              </a:lnSpc>
            </a:pPr>
            <a:r>
              <a:rPr b="0" lang="en-US" sz="5500" spc="-1" strike="noStrike">
                <a:solidFill>
                  <a:srgbClr val="4f6228"/>
                </a:solidFill>
                <a:uFill>
                  <a:solidFill>
                    <a:srgbClr val="ffffff"/>
                  </a:solidFill>
                </a:uFill>
                <a:latin typeface="Calibri"/>
                <a:ea typeface="DejaVu Sans"/>
              </a:rPr>
              <a:t>Kursų dėstytojai: gyd. dietologė Justė Parnarauskienė; virtuvės šefas Darius Dabrovolskas; sveikos mitybos specialistė Aida Matulevičiūtė; technologė Nijolė Strakšytė.</a:t>
            </a: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p:txBody>
      </p:sp>
      <p:pic>
        <p:nvPicPr>
          <p:cNvPr id="211" name="" descr=""/>
          <p:cNvPicPr/>
          <p:nvPr/>
        </p:nvPicPr>
        <p:blipFill>
          <a:blip r:embed="rId2"/>
          <a:stretch/>
        </p:blipFill>
        <p:spPr>
          <a:xfrm>
            <a:off x="-23760" y="0"/>
            <a:ext cx="1842840" cy="2117160"/>
          </a:xfrm>
          <a:prstGeom prst="rect">
            <a:avLst/>
          </a:prstGeom>
          <a:ln>
            <a:noFill/>
          </a:ln>
        </p:spPr>
      </p:pic>
      <p:pic>
        <p:nvPicPr>
          <p:cNvPr id="212" name="" descr=""/>
          <p:cNvPicPr/>
          <p:nvPr/>
        </p:nvPicPr>
        <p:blipFill>
          <a:blip r:embed="rId3"/>
          <a:stretch/>
        </p:blipFill>
        <p:spPr>
          <a:xfrm>
            <a:off x="233280" y="5376600"/>
            <a:ext cx="1860120" cy="1197360"/>
          </a:xfrm>
          <a:prstGeom prst="rect">
            <a:avLst/>
          </a:prstGeom>
          <a:ln>
            <a:noFill/>
          </a:ln>
        </p:spPr>
      </p:pic>
      <p:pic>
        <p:nvPicPr>
          <p:cNvPr id="213" name="" descr=""/>
          <p:cNvPicPr/>
          <p:nvPr/>
        </p:nvPicPr>
        <p:blipFill>
          <a:blip r:embed="rId4"/>
          <a:stretch/>
        </p:blipFill>
        <p:spPr>
          <a:xfrm>
            <a:off x="2926080" y="3545280"/>
            <a:ext cx="5299560" cy="3034440"/>
          </a:xfrm>
          <a:prstGeom prst="rect">
            <a:avLst/>
          </a:prstGeom>
          <a:ln>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14"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15"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16" name="CustomShape 3"/>
          <p:cNvSpPr/>
          <p:nvPr/>
        </p:nvSpPr>
        <p:spPr>
          <a:xfrm>
            <a:off x="1907280" y="680400"/>
            <a:ext cx="7085520" cy="25880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5500" spc="-1" strike="noStrike">
                <a:solidFill>
                  <a:srgbClr val="4f6228"/>
                </a:solidFill>
                <a:uFill>
                  <a:solidFill>
                    <a:srgbClr val="ffffff"/>
                  </a:solidFill>
                </a:uFill>
                <a:latin typeface="Calibri"/>
                <a:ea typeface="Times New Roman"/>
              </a:rPr>
              <a:t>Birželio 20 d. bendradarbiaudami su Sveikatos apsaugos ministerija organizavome švediško stalo pristatymą, siūlydami vaikams patiems pasirinkti maistą Lietuvos ugdymo įstaigose, kartu mažinant maisto švaistymą. Savivaldybių visuomenės sveikatos biurai įpareigoti skatinti šio principo diegimą darželiuose ir mokyklose.</a:t>
            </a:r>
            <a:endParaRPr b="0" lang="en-US" sz="5500" spc="-1" strike="noStrike">
              <a:solidFill>
                <a:srgbClr val="000000"/>
              </a:solidFill>
              <a:uFill>
                <a:solidFill>
                  <a:srgbClr val="ffffff"/>
                </a:solidFill>
              </a:uFill>
              <a:latin typeface="Arial"/>
            </a:endParaRPr>
          </a:p>
          <a:p>
            <a:pPr>
              <a:lnSpc>
                <a:spcPct val="100000"/>
              </a:lnSpc>
            </a:pPr>
            <a:r>
              <a:rPr b="0" lang="en-US" sz="5500" spc="-1" strike="noStrike">
                <a:solidFill>
                  <a:srgbClr val="4f6228"/>
                </a:solidFill>
                <a:uFill>
                  <a:solidFill>
                    <a:srgbClr val="ffffff"/>
                  </a:solidFill>
                </a:uFill>
                <a:latin typeface="Calibri"/>
                <a:ea typeface="Times New Roman"/>
              </a:rPr>
              <a:t>Gaminome pagal neatlygintinai sukurtas ir pasidalintas šefų rekomendacines receptūras. Iki tol naudotus receptus ugdymo įstaigos į rekomenduojamus gali keisti be derinimo su VMVT</a:t>
            </a:r>
            <a:r>
              <a:rPr b="0" lang="en-US" sz="5500" spc="-1" strike="noStrike">
                <a:solidFill>
                  <a:srgbClr val="4f6228"/>
                </a:solidFill>
                <a:uFill>
                  <a:solidFill>
                    <a:srgbClr val="ffffff"/>
                  </a:solidFill>
                </a:uFill>
                <a:latin typeface="Calibri"/>
                <a:ea typeface="DejaVu Sans"/>
              </a:rPr>
              <a:t>.</a:t>
            </a:r>
            <a:r>
              <a:rPr b="1" lang="en-US" sz="5500" spc="-1" strike="noStrike">
                <a:solidFill>
                  <a:srgbClr val="4f6228"/>
                </a:solidFill>
                <a:uFill>
                  <a:solidFill>
                    <a:srgbClr val="ffffff"/>
                  </a:solidFill>
                </a:uFill>
                <a:latin typeface="Calibri"/>
                <a:ea typeface="DejaVu Sans"/>
              </a:rPr>
              <a:t> </a:t>
            </a:r>
            <a:endParaRPr b="0" lang="en-US" sz="5500" spc="-1" strike="noStrike">
              <a:solidFill>
                <a:srgbClr val="000000"/>
              </a:solidFill>
              <a:uFill>
                <a:solidFill>
                  <a:srgbClr val="ffffff"/>
                </a:solidFill>
              </a:uFill>
              <a:latin typeface="Arial"/>
            </a:endParaRPr>
          </a:p>
          <a:p>
            <a:pPr algn="just">
              <a:lnSpc>
                <a:spcPct val="100000"/>
              </a:lnSpc>
            </a:pPr>
            <a:r>
              <a:rPr b="0" lang="en-US" sz="5500" spc="-1" strike="noStrike">
                <a:solidFill>
                  <a:srgbClr val="4f6228"/>
                </a:solidFill>
                <a:uFill>
                  <a:solidFill>
                    <a:srgbClr val="ffffff"/>
                  </a:solidFill>
                </a:uFill>
                <a:latin typeface="Calibri"/>
                <a:ea typeface="DejaVu Sans"/>
              </a:rPr>
              <a:t>Komanda virtuvėje </a:t>
            </a:r>
            <a:r>
              <a:rPr b="0" lang="en-US" sz="5500" spc="-1" strike="noStrike">
                <a:solidFill>
                  <a:srgbClr val="4f6228"/>
                </a:solidFill>
                <a:uFill>
                  <a:solidFill>
                    <a:srgbClr val="ffffff"/>
                  </a:solidFill>
                </a:uFill>
                <a:latin typeface="Calibri"/>
                <a:ea typeface="Times New Roman"/>
              </a:rPr>
              <a:t>PMC </a:t>
            </a:r>
            <a:r>
              <a:rPr b="0" lang="en-US" sz="5500" spc="-1" strike="noStrike">
                <a:solidFill>
                  <a:srgbClr val="4f6228"/>
                </a:solidFill>
                <a:uFill>
                  <a:solidFill>
                    <a:srgbClr val="ffffff"/>
                  </a:solidFill>
                </a:uFill>
                <a:latin typeface="Calibri"/>
                <a:ea typeface="DejaVu Sans"/>
              </a:rPr>
              <a:t>„</a:t>
            </a:r>
            <a:r>
              <a:rPr b="0" lang="en-US" sz="5500" spc="-1" strike="noStrike">
                <a:solidFill>
                  <a:srgbClr val="4f6228"/>
                </a:solidFill>
                <a:uFill>
                  <a:solidFill>
                    <a:srgbClr val="ffffff"/>
                  </a:solidFill>
                </a:uFill>
                <a:latin typeface="Calibri"/>
                <a:ea typeface="Times New Roman"/>
              </a:rPr>
              <a:t>Žirmūnai“</a:t>
            </a:r>
            <a:r>
              <a:rPr b="0" lang="en-US" sz="5500" spc="-1" strike="noStrike">
                <a:solidFill>
                  <a:srgbClr val="4f6228"/>
                </a:solidFill>
                <a:uFill>
                  <a:solidFill>
                    <a:srgbClr val="ffffff"/>
                  </a:solidFill>
                </a:uFill>
                <a:latin typeface="Calibri"/>
                <a:ea typeface="DejaVu Sans"/>
              </a:rPr>
              <a:t>: sveikos mitybos specialistė Aida Matulevičiūtė; technologė Nijolė Strakšytė, profesijos mokytoja Vlada Garnelytė, virtuvės šefai Arūnas Stoškus, Laurynas Bužinskas, Dmitrij Urbanovič.</a:t>
            </a: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p:txBody>
      </p:sp>
      <p:pic>
        <p:nvPicPr>
          <p:cNvPr id="217" name="" descr=""/>
          <p:cNvPicPr/>
          <p:nvPr/>
        </p:nvPicPr>
        <p:blipFill>
          <a:blip r:embed="rId2"/>
          <a:stretch/>
        </p:blipFill>
        <p:spPr>
          <a:xfrm>
            <a:off x="-23760" y="0"/>
            <a:ext cx="1842840" cy="2117160"/>
          </a:xfrm>
          <a:prstGeom prst="rect">
            <a:avLst/>
          </a:prstGeom>
          <a:ln>
            <a:noFill/>
          </a:ln>
        </p:spPr>
      </p:pic>
      <p:pic>
        <p:nvPicPr>
          <p:cNvPr id="218" name="" descr=""/>
          <p:cNvPicPr/>
          <p:nvPr/>
        </p:nvPicPr>
        <p:blipFill>
          <a:blip r:embed="rId3"/>
          <a:stretch/>
        </p:blipFill>
        <p:spPr>
          <a:xfrm>
            <a:off x="233280" y="5376600"/>
            <a:ext cx="1860120" cy="1197360"/>
          </a:xfrm>
          <a:prstGeom prst="rect">
            <a:avLst/>
          </a:prstGeom>
          <a:ln>
            <a:noFill/>
          </a:ln>
        </p:spPr>
      </p:pic>
      <p:pic>
        <p:nvPicPr>
          <p:cNvPr id="219" name="" descr=""/>
          <p:cNvPicPr/>
          <p:nvPr/>
        </p:nvPicPr>
        <p:blipFill>
          <a:blip r:embed="rId4"/>
          <a:stretch/>
        </p:blipFill>
        <p:spPr>
          <a:xfrm>
            <a:off x="2518920" y="3537000"/>
            <a:ext cx="5250240" cy="2952000"/>
          </a:xfrm>
          <a:prstGeom prst="rect">
            <a:avLst/>
          </a:prstGeom>
          <a:ln>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20"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21"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22" name="CustomShape 3"/>
          <p:cNvSpPr/>
          <p:nvPr/>
        </p:nvSpPr>
        <p:spPr>
          <a:xfrm>
            <a:off x="1773360" y="1138320"/>
            <a:ext cx="7216920" cy="365472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Žiniasklaidos pranešimų sklaida informaciniuose portaluose: delfi.lt, 15min.lt, lrt.lt, lrytas.lt, vz.lt, vilnius-events.lt, zmones.lt, tv3.lt, meniu.lt, skonis.lt, lietuva.lt, diena.lt ir kt.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-Tarptautiniai čempionatai ~23 vnt.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-Bendradarbiavimas su SAM, rekomendacinių technologinių kortelių pasiūlymas mokykloms ~22 vnt.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-Profesiniai meistriškumo kursai ~18 vnt.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-Prezentacijos ~10 vnt.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-Gastronomijos renginiai ~10 vnt.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-Nacionaliniai konkursai (Tortų turnyras) ~9 vnt.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23" name="" descr=""/>
          <p:cNvPicPr/>
          <p:nvPr/>
        </p:nvPicPr>
        <p:blipFill>
          <a:blip r:embed="rId2"/>
          <a:stretch/>
        </p:blipFill>
        <p:spPr>
          <a:xfrm>
            <a:off x="100080" y="5669280"/>
            <a:ext cx="1635840" cy="1053360"/>
          </a:xfrm>
          <a:prstGeom prst="rect">
            <a:avLst/>
          </a:prstGeom>
          <a:ln>
            <a:noFill/>
          </a:ln>
        </p:spPr>
      </p:pic>
      <p:pic>
        <p:nvPicPr>
          <p:cNvPr id="224" name="" descr=""/>
          <p:cNvPicPr/>
          <p:nvPr/>
        </p:nvPicPr>
        <p:blipFill>
          <a:blip r:embed="rId3"/>
          <a:stretch/>
        </p:blipFill>
        <p:spPr>
          <a:xfrm>
            <a:off x="0" y="67680"/>
            <a:ext cx="1843920" cy="2118240"/>
          </a:xfrm>
          <a:prstGeom prst="rect">
            <a:avLst/>
          </a:prstGeom>
          <a:ln>
            <a:noFill/>
          </a:ln>
        </p:spPr>
      </p:pic>
      <p:pic>
        <p:nvPicPr>
          <p:cNvPr id="225" name="" descr=""/>
          <p:cNvPicPr/>
          <p:nvPr/>
        </p:nvPicPr>
        <p:blipFill>
          <a:blip r:embed="rId4"/>
          <a:stretch/>
        </p:blipFill>
        <p:spPr>
          <a:xfrm>
            <a:off x="3108960" y="4663440"/>
            <a:ext cx="3198960" cy="213192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26"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27"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28" name="CustomShape 3"/>
          <p:cNvSpPr/>
          <p:nvPr/>
        </p:nvSpPr>
        <p:spPr>
          <a:xfrm>
            <a:off x="1773360" y="1138320"/>
            <a:ext cx="7216920" cy="365472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2800" spc="-1" strike="noStrike">
                <a:solidFill>
                  <a:srgbClr val="4f6228"/>
                </a:solidFill>
                <a:uFill>
                  <a:solidFill>
                    <a:srgbClr val="ffffff"/>
                  </a:solidFill>
                </a:uFill>
                <a:latin typeface="Calibri"/>
                <a:ea typeface="DejaVu Sans"/>
              </a:rPr>
              <a:t>LVVKA vienija </a:t>
            </a:r>
            <a:r>
              <a:rPr b="0" lang="en-US" sz="2800" spc="-1" strike="noStrike" u="sng">
                <a:solidFill>
                  <a:srgbClr val="4f6228"/>
                </a:solidFill>
                <a:uFill>
                  <a:solidFill>
                    <a:srgbClr val="ffffff"/>
                  </a:solidFill>
                </a:uFill>
                <a:latin typeface="Calibri"/>
                <a:ea typeface="DejaVu Sans"/>
              </a:rPr>
              <a:t>93 narius</a:t>
            </a:r>
            <a:r>
              <a:rPr b="0" lang="en-US" sz="2800" spc="-1" strike="noStrike">
                <a:solidFill>
                  <a:srgbClr val="4f6228"/>
                </a:solidFill>
                <a:uFill>
                  <a:solidFill>
                    <a:srgbClr val="ffffff"/>
                  </a:solidFill>
                </a:uFill>
                <a:latin typeface="Calibri"/>
                <a:ea typeface="DejaVu Sans"/>
              </a:rPr>
              <a:t>.</a:t>
            </a:r>
            <a:endParaRPr b="0" lang="en-US" sz="28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2018 m. + 8 nariai,</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+ 7 nariai.</a:t>
            </a:r>
            <a:endParaRPr b="0" lang="en-US" sz="2400" spc="-1" strike="noStrike">
              <a:solidFill>
                <a:srgbClr val="000000"/>
              </a:solidFill>
              <a:uFill>
                <a:solidFill>
                  <a:srgbClr val="ffffff"/>
                </a:solidFill>
              </a:uFill>
              <a:latin typeface="Arial"/>
            </a:endParaRPr>
          </a:p>
          <a:p>
            <a:pPr>
              <a:lnSpc>
                <a:spcPct val="100000"/>
              </a:lnSpc>
            </a:pPr>
            <a:r>
              <a:rPr b="0" lang="en-US" sz="2800" spc="-1" strike="noStrike">
                <a:solidFill>
                  <a:srgbClr val="4f6228"/>
                </a:solidFill>
                <a:uFill>
                  <a:solidFill>
                    <a:srgbClr val="ffffff"/>
                  </a:solidFill>
                </a:uFill>
                <a:latin typeface="Calibri"/>
                <a:ea typeface="DejaVu Sans"/>
              </a:rPr>
              <a:t>LVVKA jungia </a:t>
            </a:r>
            <a:r>
              <a:rPr b="0" lang="en-US" sz="2800" spc="-1" strike="noStrike" u="sng">
                <a:solidFill>
                  <a:srgbClr val="4f6228"/>
                </a:solidFill>
                <a:uFill>
                  <a:solidFill>
                    <a:srgbClr val="ffffff"/>
                  </a:solidFill>
                </a:uFill>
                <a:latin typeface="Calibri"/>
                <a:ea typeface="DejaVu Sans"/>
              </a:rPr>
              <a:t>26 kandidatus</a:t>
            </a:r>
            <a:r>
              <a:rPr b="0" lang="en-US" sz="2800" spc="-1" strike="noStrike">
                <a:solidFill>
                  <a:srgbClr val="4f6228"/>
                </a:solidFill>
                <a:uFill>
                  <a:solidFill>
                    <a:srgbClr val="ffffff"/>
                  </a:solidFill>
                </a:uFill>
                <a:latin typeface="Calibri"/>
                <a:ea typeface="DejaVu Sans"/>
              </a:rPr>
              <a:t>:</a:t>
            </a:r>
            <a:r>
              <a:rPr b="0"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2018 m. + 4 kandidatai,</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+ 7 kandidatai.</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narystę sustabdė: 2 nariai ir 1 kandidatas.</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29" name="" descr=""/>
          <p:cNvPicPr/>
          <p:nvPr/>
        </p:nvPicPr>
        <p:blipFill>
          <a:blip r:embed="rId2"/>
          <a:stretch/>
        </p:blipFill>
        <p:spPr>
          <a:xfrm>
            <a:off x="191520" y="5475240"/>
            <a:ext cx="1861200" cy="1198440"/>
          </a:xfrm>
          <a:prstGeom prst="rect">
            <a:avLst/>
          </a:prstGeom>
          <a:ln>
            <a:noFill/>
          </a:ln>
        </p:spPr>
      </p:pic>
      <p:pic>
        <p:nvPicPr>
          <p:cNvPr id="230" name="" descr=""/>
          <p:cNvPicPr/>
          <p:nvPr/>
        </p:nvPicPr>
        <p:blipFill>
          <a:blip r:embed="rId3"/>
          <a:stretch/>
        </p:blipFill>
        <p:spPr>
          <a:xfrm>
            <a:off x="0" y="67680"/>
            <a:ext cx="1843920" cy="2118240"/>
          </a:xfrm>
          <a:prstGeom prst="rect">
            <a:avLst/>
          </a:prstGeom>
          <a:ln>
            <a:noFill/>
          </a:ln>
        </p:spPr>
      </p:pic>
      <p:pic>
        <p:nvPicPr>
          <p:cNvPr id="231" name="" descr=""/>
          <p:cNvPicPr/>
          <p:nvPr/>
        </p:nvPicPr>
        <p:blipFill>
          <a:blip r:embed="rId4"/>
          <a:stretch/>
        </p:blipFill>
        <p:spPr>
          <a:xfrm>
            <a:off x="2926080" y="4023360"/>
            <a:ext cx="3651120" cy="2612160"/>
          </a:xfrm>
          <a:prstGeom prst="rect">
            <a:avLst/>
          </a:prstGeom>
          <a:ln>
            <a:noFill/>
          </a:ln>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32"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33"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34" name="CustomShape 3"/>
          <p:cNvSpPr/>
          <p:nvPr/>
        </p:nvSpPr>
        <p:spPr>
          <a:xfrm>
            <a:off x="1773360" y="680400"/>
            <a:ext cx="7216920" cy="14400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4f6228"/>
                </a:solidFill>
                <a:uFill>
                  <a:solidFill>
                    <a:srgbClr val="ffffff"/>
                  </a:solidFill>
                </a:uFill>
                <a:latin typeface="Calibri"/>
                <a:ea typeface="DejaVu Sans"/>
              </a:rPr>
              <a:t>2019 m. LVVKA metiniai finansiniai rėmėjai</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35" name="Picture 2" descr=""/>
          <p:cNvPicPr/>
          <p:nvPr/>
        </p:nvPicPr>
        <p:blipFill>
          <a:blip r:embed="rId2"/>
          <a:stretch/>
        </p:blipFill>
        <p:spPr>
          <a:xfrm>
            <a:off x="2468880" y="2462400"/>
            <a:ext cx="2420640" cy="1009080"/>
          </a:xfrm>
          <a:prstGeom prst="rect">
            <a:avLst/>
          </a:prstGeom>
          <a:ln>
            <a:noFill/>
          </a:ln>
        </p:spPr>
      </p:pic>
      <p:pic>
        <p:nvPicPr>
          <p:cNvPr id="236" name="Picture 5" descr=""/>
          <p:cNvPicPr/>
          <p:nvPr/>
        </p:nvPicPr>
        <p:blipFill>
          <a:blip r:embed="rId3"/>
          <a:stretch/>
        </p:blipFill>
        <p:spPr>
          <a:xfrm>
            <a:off x="4663440" y="1371600"/>
            <a:ext cx="2484360" cy="471240"/>
          </a:xfrm>
          <a:prstGeom prst="rect">
            <a:avLst/>
          </a:prstGeom>
          <a:ln>
            <a:noFill/>
          </a:ln>
        </p:spPr>
      </p:pic>
      <p:pic>
        <p:nvPicPr>
          <p:cNvPr id="237" name="Picture 3" descr=""/>
          <p:cNvPicPr/>
          <p:nvPr/>
        </p:nvPicPr>
        <p:blipFill>
          <a:blip r:embed="rId4"/>
          <a:stretch/>
        </p:blipFill>
        <p:spPr>
          <a:xfrm>
            <a:off x="2154960" y="1371600"/>
            <a:ext cx="2044800" cy="764640"/>
          </a:xfrm>
          <a:prstGeom prst="rect">
            <a:avLst/>
          </a:prstGeom>
          <a:ln>
            <a:noFill/>
          </a:ln>
        </p:spPr>
      </p:pic>
      <p:pic>
        <p:nvPicPr>
          <p:cNvPr id="238" name="Picture 2" descr=""/>
          <p:cNvPicPr/>
          <p:nvPr/>
        </p:nvPicPr>
        <p:blipFill>
          <a:blip r:embed="rId5"/>
          <a:stretch/>
        </p:blipFill>
        <p:spPr>
          <a:xfrm>
            <a:off x="2377440" y="3610800"/>
            <a:ext cx="2496240" cy="500760"/>
          </a:xfrm>
          <a:prstGeom prst="rect">
            <a:avLst/>
          </a:prstGeom>
          <a:ln>
            <a:noFill/>
          </a:ln>
        </p:spPr>
      </p:pic>
      <p:pic>
        <p:nvPicPr>
          <p:cNvPr id="239" name="Picture 5" descr=""/>
          <p:cNvPicPr/>
          <p:nvPr/>
        </p:nvPicPr>
        <p:blipFill>
          <a:blip r:embed="rId6"/>
          <a:stretch/>
        </p:blipFill>
        <p:spPr>
          <a:xfrm>
            <a:off x="2194560" y="4206240"/>
            <a:ext cx="1094040" cy="1650600"/>
          </a:xfrm>
          <a:prstGeom prst="rect">
            <a:avLst/>
          </a:prstGeom>
          <a:ln>
            <a:noFill/>
          </a:ln>
        </p:spPr>
      </p:pic>
      <p:pic>
        <p:nvPicPr>
          <p:cNvPr id="240" name="Picture 4" descr=""/>
          <p:cNvPicPr/>
          <p:nvPr/>
        </p:nvPicPr>
        <p:blipFill>
          <a:blip r:embed="rId7"/>
          <a:stretch/>
        </p:blipFill>
        <p:spPr>
          <a:xfrm>
            <a:off x="3837600" y="4206240"/>
            <a:ext cx="1645560" cy="1094040"/>
          </a:xfrm>
          <a:prstGeom prst="rect">
            <a:avLst/>
          </a:prstGeom>
          <a:ln>
            <a:noFill/>
          </a:ln>
        </p:spPr>
      </p:pic>
      <p:pic>
        <p:nvPicPr>
          <p:cNvPr id="241" name="" descr=""/>
          <p:cNvPicPr/>
          <p:nvPr/>
        </p:nvPicPr>
        <p:blipFill>
          <a:blip r:embed="rId8"/>
          <a:stretch/>
        </p:blipFill>
        <p:spPr>
          <a:xfrm>
            <a:off x="5379840" y="2286000"/>
            <a:ext cx="1566360" cy="1806120"/>
          </a:xfrm>
          <a:prstGeom prst="rect">
            <a:avLst/>
          </a:prstGeom>
          <a:ln>
            <a:noFill/>
          </a:ln>
        </p:spPr>
      </p:pic>
      <p:pic>
        <p:nvPicPr>
          <p:cNvPr id="242" name="" descr=""/>
          <p:cNvPicPr/>
          <p:nvPr/>
        </p:nvPicPr>
        <p:blipFill>
          <a:blip r:embed="rId9"/>
          <a:stretch/>
        </p:blipFill>
        <p:spPr>
          <a:xfrm>
            <a:off x="7132320" y="2549520"/>
            <a:ext cx="1935360" cy="1287720"/>
          </a:xfrm>
          <a:prstGeom prst="rect">
            <a:avLst/>
          </a:prstGeom>
          <a:ln>
            <a:noFill/>
          </a:ln>
        </p:spPr>
      </p:pic>
      <p:pic>
        <p:nvPicPr>
          <p:cNvPr id="243" name="" descr=""/>
          <p:cNvPicPr/>
          <p:nvPr/>
        </p:nvPicPr>
        <p:blipFill>
          <a:blip r:embed="rId10"/>
          <a:stretch/>
        </p:blipFill>
        <p:spPr>
          <a:xfrm>
            <a:off x="3474720" y="5578920"/>
            <a:ext cx="1855080" cy="636840"/>
          </a:xfrm>
          <a:prstGeom prst="rect">
            <a:avLst/>
          </a:prstGeom>
          <a:ln>
            <a:noFill/>
          </a:ln>
        </p:spPr>
      </p:pic>
      <p:pic>
        <p:nvPicPr>
          <p:cNvPr id="244" name="" descr=""/>
          <p:cNvPicPr/>
          <p:nvPr/>
        </p:nvPicPr>
        <p:blipFill>
          <a:blip r:embed="rId11"/>
          <a:stretch/>
        </p:blipFill>
        <p:spPr>
          <a:xfrm>
            <a:off x="0" y="67680"/>
            <a:ext cx="1843920" cy="2118240"/>
          </a:xfrm>
          <a:prstGeom prst="rect">
            <a:avLst/>
          </a:prstGeom>
          <a:ln>
            <a:noFill/>
          </a:ln>
        </p:spPr>
      </p:pic>
      <p:pic>
        <p:nvPicPr>
          <p:cNvPr id="245" name="" descr=""/>
          <p:cNvPicPr/>
          <p:nvPr/>
        </p:nvPicPr>
        <p:blipFill>
          <a:blip r:embed="rId12"/>
          <a:stretch/>
        </p:blipFill>
        <p:spPr>
          <a:xfrm>
            <a:off x="7529040" y="1244160"/>
            <a:ext cx="1337400" cy="1038600"/>
          </a:xfrm>
          <a:prstGeom prst="rect">
            <a:avLst/>
          </a:prstGeom>
          <a:ln>
            <a:noFill/>
          </a:ln>
        </p:spPr>
      </p:pic>
      <p:pic>
        <p:nvPicPr>
          <p:cNvPr id="246" name="" descr=""/>
          <p:cNvPicPr/>
          <p:nvPr/>
        </p:nvPicPr>
        <p:blipFill>
          <a:blip r:embed="rId13"/>
          <a:stretch/>
        </p:blipFill>
        <p:spPr>
          <a:xfrm>
            <a:off x="7551360" y="5432040"/>
            <a:ext cx="1307880" cy="948960"/>
          </a:xfrm>
          <a:prstGeom prst="rect">
            <a:avLst/>
          </a:prstGeom>
          <a:ln>
            <a:noFill/>
          </a:ln>
        </p:spPr>
      </p:pic>
      <p:pic>
        <p:nvPicPr>
          <p:cNvPr id="247" name="" descr=""/>
          <p:cNvPicPr/>
          <p:nvPr/>
        </p:nvPicPr>
        <p:blipFill>
          <a:blip r:embed="rId14"/>
          <a:stretch/>
        </p:blipFill>
        <p:spPr>
          <a:xfrm>
            <a:off x="5852160" y="4296960"/>
            <a:ext cx="2375280" cy="877320"/>
          </a:xfrm>
          <a:prstGeom prst="rect">
            <a:avLst/>
          </a:prstGeom>
          <a:ln>
            <a:noFill/>
          </a:ln>
        </p:spPr>
      </p:pic>
      <p:pic>
        <p:nvPicPr>
          <p:cNvPr id="248" name="" descr=""/>
          <p:cNvPicPr/>
          <p:nvPr/>
        </p:nvPicPr>
        <p:blipFill>
          <a:blip r:embed="rId15"/>
          <a:stretch/>
        </p:blipFill>
        <p:spPr>
          <a:xfrm>
            <a:off x="5694480" y="5386320"/>
            <a:ext cx="1552680" cy="90324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49"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50"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51" name="CustomShape 3"/>
          <p:cNvSpPr/>
          <p:nvPr/>
        </p:nvSpPr>
        <p:spPr>
          <a:xfrm>
            <a:off x="1773360" y="680400"/>
            <a:ext cx="7216920" cy="182232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4f6228"/>
                </a:solidFill>
                <a:uFill>
                  <a:solidFill>
                    <a:srgbClr val="ffffff"/>
                  </a:solidFill>
                </a:uFill>
                <a:latin typeface="Calibri"/>
                <a:ea typeface="DejaVu Sans"/>
              </a:rPr>
              <a:t>2019 m. LVVKA informaciniai partneriai</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52" name="Picture 7" descr=""/>
          <p:cNvPicPr/>
          <p:nvPr/>
        </p:nvPicPr>
        <p:blipFill>
          <a:blip r:embed="rId2"/>
          <a:stretch/>
        </p:blipFill>
        <p:spPr>
          <a:xfrm>
            <a:off x="6126480" y="3160080"/>
            <a:ext cx="2100240" cy="951840"/>
          </a:xfrm>
          <a:prstGeom prst="rect">
            <a:avLst/>
          </a:prstGeom>
          <a:ln>
            <a:noFill/>
          </a:ln>
        </p:spPr>
      </p:pic>
      <p:pic>
        <p:nvPicPr>
          <p:cNvPr id="253" name="Picture 2" descr=""/>
          <p:cNvPicPr/>
          <p:nvPr/>
        </p:nvPicPr>
        <p:blipFill>
          <a:blip r:embed="rId3"/>
          <a:stretch/>
        </p:blipFill>
        <p:spPr>
          <a:xfrm>
            <a:off x="2595600" y="1934640"/>
            <a:ext cx="3437640" cy="989640"/>
          </a:xfrm>
          <a:prstGeom prst="rect">
            <a:avLst/>
          </a:prstGeom>
          <a:ln>
            <a:noFill/>
          </a:ln>
        </p:spPr>
      </p:pic>
      <p:pic>
        <p:nvPicPr>
          <p:cNvPr id="254" name="" descr=""/>
          <p:cNvPicPr/>
          <p:nvPr/>
        </p:nvPicPr>
        <p:blipFill>
          <a:blip r:embed="rId4"/>
          <a:stretch/>
        </p:blipFill>
        <p:spPr>
          <a:xfrm>
            <a:off x="141480" y="5394960"/>
            <a:ext cx="1861200" cy="1198440"/>
          </a:xfrm>
          <a:prstGeom prst="rect">
            <a:avLst/>
          </a:prstGeom>
          <a:ln>
            <a:noFill/>
          </a:ln>
        </p:spPr>
      </p:pic>
      <p:pic>
        <p:nvPicPr>
          <p:cNvPr id="255" name="" descr=""/>
          <p:cNvPicPr/>
          <p:nvPr/>
        </p:nvPicPr>
        <p:blipFill>
          <a:blip r:embed="rId5"/>
          <a:stretch/>
        </p:blipFill>
        <p:spPr>
          <a:xfrm>
            <a:off x="0" y="67680"/>
            <a:ext cx="1843920" cy="2118240"/>
          </a:xfrm>
          <a:prstGeom prst="rect">
            <a:avLst/>
          </a:prstGeom>
          <a:ln>
            <a:noFill/>
          </a:ln>
        </p:spPr>
      </p:pic>
      <p:pic>
        <p:nvPicPr>
          <p:cNvPr id="256" name="" descr=""/>
          <p:cNvPicPr/>
          <p:nvPr/>
        </p:nvPicPr>
        <p:blipFill>
          <a:blip r:embed="rId6"/>
          <a:stretch/>
        </p:blipFill>
        <p:spPr>
          <a:xfrm>
            <a:off x="3017520" y="3233520"/>
            <a:ext cx="2554560" cy="694440"/>
          </a:xfrm>
          <a:prstGeom prst="rect">
            <a:avLst/>
          </a:prstGeom>
          <a:ln>
            <a:noFill/>
          </a:ln>
        </p:spPr>
      </p:pic>
      <p:pic>
        <p:nvPicPr>
          <p:cNvPr id="257" name="" descr=""/>
          <p:cNvPicPr/>
          <p:nvPr/>
        </p:nvPicPr>
        <p:blipFill>
          <a:blip r:embed="rId7"/>
          <a:stretch/>
        </p:blipFill>
        <p:spPr>
          <a:xfrm>
            <a:off x="6376320" y="4480560"/>
            <a:ext cx="1851840" cy="502200"/>
          </a:xfrm>
          <a:prstGeom prst="rect">
            <a:avLst/>
          </a:prstGeom>
          <a:ln>
            <a:noFill/>
          </a:ln>
        </p:spPr>
      </p:pic>
      <p:pic>
        <p:nvPicPr>
          <p:cNvPr id="258" name="" descr=""/>
          <p:cNvPicPr/>
          <p:nvPr/>
        </p:nvPicPr>
        <p:blipFill>
          <a:blip r:embed="rId8"/>
          <a:stretch/>
        </p:blipFill>
        <p:spPr>
          <a:xfrm>
            <a:off x="4740120" y="4256640"/>
            <a:ext cx="1109160" cy="1226880"/>
          </a:xfrm>
          <a:prstGeom prst="rect">
            <a:avLst/>
          </a:prstGeom>
          <a:ln>
            <a:noFill/>
          </a:ln>
        </p:spPr>
      </p:pic>
      <p:pic>
        <p:nvPicPr>
          <p:cNvPr id="259" name="" descr=""/>
          <p:cNvPicPr/>
          <p:nvPr/>
        </p:nvPicPr>
        <p:blipFill>
          <a:blip r:embed="rId9"/>
          <a:stretch/>
        </p:blipFill>
        <p:spPr>
          <a:xfrm>
            <a:off x="2838960" y="4206240"/>
            <a:ext cx="1272960" cy="1272960"/>
          </a:xfrm>
          <a:prstGeom prst="rect">
            <a:avLst/>
          </a:prstGeom>
          <a:ln>
            <a:noFill/>
          </a:ln>
        </p:spPr>
      </p:pic>
      <p:pic>
        <p:nvPicPr>
          <p:cNvPr id="260" name="" descr=""/>
          <p:cNvPicPr/>
          <p:nvPr/>
        </p:nvPicPr>
        <p:blipFill>
          <a:blip r:embed="rId10"/>
          <a:stretch/>
        </p:blipFill>
        <p:spPr>
          <a:xfrm>
            <a:off x="6309360" y="1927080"/>
            <a:ext cx="2284200" cy="81432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61" name="CustomShape 1"/>
          <p:cNvSpPr/>
          <p:nvPr/>
        </p:nvSpPr>
        <p:spPr>
          <a:xfrm>
            <a:off x="1773360" y="69480"/>
            <a:ext cx="7319880" cy="6008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62" name="CustomShape 2"/>
          <p:cNvSpPr/>
          <p:nvPr/>
        </p:nvSpPr>
        <p:spPr>
          <a:xfrm>
            <a:off x="2159280" y="2054520"/>
            <a:ext cx="6548040" cy="448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63" name="CustomShape 3"/>
          <p:cNvSpPr/>
          <p:nvPr/>
        </p:nvSpPr>
        <p:spPr>
          <a:xfrm>
            <a:off x="1773360" y="680400"/>
            <a:ext cx="7216920" cy="2433240"/>
          </a:xfrm>
          <a:prstGeom prst="rect">
            <a:avLst/>
          </a:prstGeom>
          <a:noFill/>
          <a:ln>
            <a:noFill/>
          </a:ln>
        </p:spPr>
        <p:style>
          <a:lnRef idx="0"/>
          <a:fillRef idx="0"/>
          <a:effectRef idx="0"/>
          <a:fontRef idx="minor"/>
        </p:style>
        <p:txBody>
          <a:bodyPr lIns="90000" rIns="90000" tIns="45000" bIns="45000" anchor="ctr"/>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r>
              <a:rPr b="0" lang="en-US" sz="3200" spc="-1" strike="noStrike">
                <a:solidFill>
                  <a:srgbClr val="4f6228"/>
                </a:solidFill>
                <a:uFill>
                  <a:solidFill>
                    <a:srgbClr val="ffffff"/>
                  </a:solidFill>
                </a:uFill>
                <a:latin typeface="Calibri"/>
                <a:ea typeface="DejaVu Sans"/>
              </a:rPr>
              <a:t>Dėkojame renginio rėmėjams!</a:t>
            </a: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a:p>
            <a:pPr>
              <a:lnSpc>
                <a:spcPct val="100000"/>
              </a:lnSpc>
            </a:pPr>
            <a:endParaRPr b="0" lang="en-US" sz="32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64" name="" descr=""/>
          <p:cNvPicPr/>
          <p:nvPr/>
        </p:nvPicPr>
        <p:blipFill>
          <a:blip r:embed="rId2"/>
          <a:stretch/>
        </p:blipFill>
        <p:spPr>
          <a:xfrm>
            <a:off x="141480" y="5394960"/>
            <a:ext cx="1861200" cy="1198440"/>
          </a:xfrm>
          <a:prstGeom prst="rect">
            <a:avLst/>
          </a:prstGeom>
          <a:ln>
            <a:noFill/>
          </a:ln>
        </p:spPr>
      </p:pic>
      <p:pic>
        <p:nvPicPr>
          <p:cNvPr id="265" name="" descr=""/>
          <p:cNvPicPr/>
          <p:nvPr/>
        </p:nvPicPr>
        <p:blipFill>
          <a:blip r:embed="rId3"/>
          <a:stretch/>
        </p:blipFill>
        <p:spPr>
          <a:xfrm>
            <a:off x="0" y="67680"/>
            <a:ext cx="1843920" cy="2118240"/>
          </a:xfrm>
          <a:prstGeom prst="rect">
            <a:avLst/>
          </a:prstGeom>
          <a:ln>
            <a:noFill/>
          </a:ln>
        </p:spPr>
      </p:pic>
      <p:pic>
        <p:nvPicPr>
          <p:cNvPr id="266" name="" descr=""/>
          <p:cNvPicPr/>
          <p:nvPr/>
        </p:nvPicPr>
        <p:blipFill>
          <a:blip r:embed="rId4"/>
          <a:stretch/>
        </p:blipFill>
        <p:spPr>
          <a:xfrm>
            <a:off x="3474720" y="2011680"/>
            <a:ext cx="3747240" cy="1270080"/>
          </a:xfrm>
          <a:prstGeom prst="rect">
            <a:avLst/>
          </a:prstGeom>
          <a:ln>
            <a:noFill/>
          </a:ln>
        </p:spPr>
      </p:pic>
      <p:pic>
        <p:nvPicPr>
          <p:cNvPr id="267" name="" descr=""/>
          <p:cNvPicPr/>
          <p:nvPr/>
        </p:nvPicPr>
        <p:blipFill>
          <a:blip r:embed="rId5"/>
          <a:stretch/>
        </p:blipFill>
        <p:spPr>
          <a:xfrm>
            <a:off x="3048480" y="3507840"/>
            <a:ext cx="4476600" cy="2525400"/>
          </a:xfrm>
          <a:prstGeom prst="rect">
            <a:avLst/>
          </a:prstGeom>
          <a:ln>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68" name="CustomShape 1"/>
          <p:cNvSpPr/>
          <p:nvPr/>
        </p:nvSpPr>
        <p:spPr>
          <a:xfrm>
            <a:off x="1773360" y="6948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69"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70" name="CustomShape 3"/>
          <p:cNvSpPr/>
          <p:nvPr/>
        </p:nvSpPr>
        <p:spPr>
          <a:xfrm>
            <a:off x="1773360" y="3123720"/>
            <a:ext cx="7219080" cy="755640"/>
          </a:xfrm>
          <a:prstGeom prst="rect">
            <a:avLst/>
          </a:prstGeom>
          <a:noFill/>
          <a:ln>
            <a:noFill/>
          </a:ln>
        </p:spPr>
        <p:style>
          <a:lnRef idx="0"/>
          <a:fillRef idx="0"/>
          <a:effectRef idx="0"/>
          <a:fontRef idx="minor"/>
        </p:style>
        <p:txBody>
          <a:bodyPr lIns="90000" rIns="90000" tIns="45000" bIns="45000" anchor="ctr"/>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r>
              <a:rPr b="0" lang="en-US" sz="3600" spc="-1" strike="noStrike">
                <a:solidFill>
                  <a:srgbClr val="4f6228"/>
                </a:solidFill>
                <a:uFill>
                  <a:solidFill>
                    <a:srgbClr val="ffffff"/>
                  </a:solidFill>
                </a:uFill>
                <a:latin typeface="Calibri"/>
                <a:ea typeface="DejaVu Sans"/>
              </a:rPr>
              <a:t>Dėkojame už dėmesį!</a:t>
            </a: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r>
              <a:rPr b="0" lang="en-US" sz="3600" spc="-1" strike="noStrike">
                <a:solidFill>
                  <a:srgbClr val="4f6228"/>
                </a:solidFill>
                <a:uFill>
                  <a:solidFill>
                    <a:srgbClr val="ffffff"/>
                  </a:solidFill>
                </a:uFill>
                <a:latin typeface="Calibri"/>
                <a:ea typeface="DejaVu Sans"/>
              </a:rPr>
              <a:t>Susisiekite su mumis </a:t>
            </a:r>
            <a:endParaRPr b="0" lang="en-US" sz="3600" spc="-1" strike="noStrike">
              <a:solidFill>
                <a:srgbClr val="000000"/>
              </a:solidFill>
              <a:uFill>
                <a:solidFill>
                  <a:srgbClr val="ffffff"/>
                </a:solidFill>
              </a:uFill>
              <a:latin typeface="Arial"/>
            </a:endParaRPr>
          </a:p>
          <a:p>
            <a:pPr algn="ctr">
              <a:lnSpc>
                <a:spcPct val="100000"/>
              </a:lnSpc>
            </a:pPr>
            <a:r>
              <a:rPr b="0" lang="en-US" sz="3600" spc="-1" strike="noStrike">
                <a:solidFill>
                  <a:srgbClr val="4f6228"/>
                </a:solidFill>
                <a:uFill>
                  <a:solidFill>
                    <a:srgbClr val="ffffff"/>
                  </a:solidFill>
                </a:uFill>
                <a:latin typeface="Calibri"/>
                <a:ea typeface="DejaVu Sans"/>
              </a:rPr>
              <a:t>www.lvvk.lt</a:t>
            </a: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r>
              <a:rPr b="0" lang="en-US" sz="2000" spc="-1" strike="noStrike">
                <a:solidFill>
                  <a:srgbClr val="4f6228"/>
                </a:solidFill>
                <a:uFill>
                  <a:solidFill>
                    <a:srgbClr val="ffffff"/>
                  </a:solidFill>
                </a:uFill>
                <a:latin typeface="Calibri"/>
                <a:ea typeface="DejaVu Sans"/>
              </a:rPr>
              <a:t>Ataskaitą paruošė vykdomoji direktorė Jūratė Mikalkėnienė</a:t>
            </a: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	</a:t>
            </a:r>
            <a:r>
              <a:rPr b="0" lang="en-US" sz="2000" spc="-1" strike="noStrike">
                <a:solidFill>
                  <a:srgbClr val="4f6228"/>
                </a:solidFill>
                <a:uFill>
                  <a:solidFill>
                    <a:srgbClr val="ffffff"/>
                  </a:solidFill>
                </a:uFill>
                <a:latin typeface="Calibri"/>
                <a:ea typeface="DejaVu Sans"/>
              </a:rPr>
              <a:t>2020 01 26, „Hilton Garden Inn Vilnius City Center“, Vilnius</a:t>
            </a: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71" name="" descr=""/>
          <p:cNvPicPr/>
          <p:nvPr/>
        </p:nvPicPr>
        <p:blipFill>
          <a:blip r:embed="rId2"/>
          <a:stretch/>
        </p:blipFill>
        <p:spPr>
          <a:xfrm>
            <a:off x="232920" y="5376600"/>
            <a:ext cx="1860120" cy="1197360"/>
          </a:xfrm>
          <a:prstGeom prst="rect">
            <a:avLst/>
          </a:prstGeom>
          <a:ln>
            <a:noFill/>
          </a:ln>
        </p:spPr>
      </p:pic>
      <p:pic>
        <p:nvPicPr>
          <p:cNvPr id="272" name="" descr=""/>
          <p:cNvPicPr/>
          <p:nvPr/>
        </p:nvPicPr>
        <p:blipFill>
          <a:blip r:embed="rId3"/>
          <a:stretch/>
        </p:blipFill>
        <p:spPr>
          <a:xfrm>
            <a:off x="-23760" y="0"/>
            <a:ext cx="1842840" cy="2117160"/>
          </a:xfrm>
          <a:prstGeom prst="rect">
            <a:avLst/>
          </a:prstGeom>
          <a:ln>
            <a:noFill/>
          </a:ln>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1" name="CustomShape 1"/>
          <p:cNvSpPr/>
          <p:nvPr/>
        </p:nvSpPr>
        <p:spPr>
          <a:xfrm>
            <a:off x="1773360" y="222120"/>
            <a:ext cx="7322040" cy="7556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92" name="CustomShape 2"/>
          <p:cNvSpPr/>
          <p:nvPr/>
        </p:nvSpPr>
        <p:spPr>
          <a:xfrm>
            <a:off x="1365120" y="1596600"/>
            <a:ext cx="7627320" cy="4726080"/>
          </a:xfrm>
          <a:prstGeom prst="rect">
            <a:avLst/>
          </a:prstGeom>
          <a:noFill/>
          <a:ln>
            <a:noFill/>
          </a:ln>
        </p:spPr>
        <p:style>
          <a:lnRef idx="0"/>
          <a:fillRef idx="0"/>
          <a:effectRef idx="0"/>
          <a:fontRef idx="minor"/>
        </p:style>
        <p:txBody>
          <a:bodyPr lIns="90000" rIns="90000" tIns="45000" bIns="45000">
            <a:normAutofit/>
          </a:bodyPr>
          <a:p>
            <a:pPr marL="343080" indent="-33516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Atstovaujama Lietuvai tarptautiniuose čempionatuose ir garsinamas jos vardas.</a:t>
            </a:r>
            <a:endParaRPr b="0" lang="en-US" sz="2200" spc="-1" strike="noStrike">
              <a:solidFill>
                <a:srgbClr val="000000"/>
              </a:solidFill>
              <a:uFill>
                <a:solidFill>
                  <a:srgbClr val="ffffff"/>
                </a:solidFill>
              </a:uFill>
              <a:latin typeface="Arial"/>
            </a:endParaRPr>
          </a:p>
          <a:p>
            <a:pPr marL="343080" indent="-33516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Organizuojami nacionaliniai konkursai.</a:t>
            </a:r>
            <a:endParaRPr b="0" lang="en-US" sz="2200" spc="-1" strike="noStrike">
              <a:solidFill>
                <a:srgbClr val="000000"/>
              </a:solidFill>
              <a:uFill>
                <a:solidFill>
                  <a:srgbClr val="ffffff"/>
                </a:solidFill>
              </a:uFill>
              <a:latin typeface="Arial"/>
            </a:endParaRPr>
          </a:p>
          <a:p>
            <a:pPr marL="343080" indent="-335160" algn="just">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Rengiami profesiniai meistriškumo kursai.</a:t>
            </a:r>
            <a:endParaRPr b="0" lang="en-US" sz="2200" spc="-1" strike="noStrike">
              <a:solidFill>
                <a:srgbClr val="000000"/>
              </a:solidFill>
              <a:uFill>
                <a:solidFill>
                  <a:srgbClr val="ffffff"/>
                </a:solidFill>
              </a:uFill>
              <a:latin typeface="Arial"/>
            </a:endParaRPr>
          </a:p>
          <a:p>
            <a:pPr marL="343080" indent="-33516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Organizuojamos prezentacijos įvairiuose Lietuvos miestuose.</a:t>
            </a:r>
            <a:endParaRPr b="0" lang="en-US" sz="2200" spc="-1" strike="noStrike">
              <a:solidFill>
                <a:srgbClr val="000000"/>
              </a:solidFill>
              <a:uFill>
                <a:solidFill>
                  <a:srgbClr val="ffffff"/>
                </a:solidFill>
              </a:uFill>
              <a:latin typeface="Arial"/>
            </a:endParaRPr>
          </a:p>
          <a:p>
            <a:pPr marL="343080" indent="-33516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Atstovaujama WorldChefs susirinkimuose.</a:t>
            </a: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400"/>
              </a:spcBef>
            </a:pP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p:txBody>
      </p:sp>
      <p:sp>
        <p:nvSpPr>
          <p:cNvPr id="93" name="CustomShape 3"/>
          <p:cNvSpPr/>
          <p:nvPr/>
        </p:nvSpPr>
        <p:spPr>
          <a:xfrm>
            <a:off x="1907280" y="1026720"/>
            <a:ext cx="6906240" cy="5072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2400" spc="-1" strike="noStrike">
                <a:solidFill>
                  <a:srgbClr val="4f6228"/>
                </a:solidFill>
                <a:uFill>
                  <a:solidFill>
                    <a:srgbClr val="ffffff"/>
                  </a:solidFill>
                </a:uFill>
                <a:latin typeface="Calibri"/>
                <a:ea typeface="DejaVu Sans"/>
              </a:rPr>
              <a:t>LVVKA TIKSLŲ PASIEKIMO BŪDAI:</a:t>
            </a:r>
            <a:endParaRPr b="0" lang="en-US" sz="2400" spc="-1" strike="noStrike">
              <a:solidFill>
                <a:srgbClr val="000000"/>
              </a:solidFill>
              <a:uFill>
                <a:solidFill>
                  <a:srgbClr val="ffffff"/>
                </a:solidFill>
              </a:uFill>
              <a:latin typeface="Arial"/>
            </a:endParaRPr>
          </a:p>
        </p:txBody>
      </p:sp>
      <p:pic>
        <p:nvPicPr>
          <p:cNvPr id="94" name="" descr=""/>
          <p:cNvPicPr/>
          <p:nvPr/>
        </p:nvPicPr>
        <p:blipFill>
          <a:blip r:embed="rId2"/>
          <a:stretch/>
        </p:blipFill>
        <p:spPr>
          <a:xfrm>
            <a:off x="232920" y="5376600"/>
            <a:ext cx="1860120" cy="1197360"/>
          </a:xfrm>
          <a:prstGeom prst="rect">
            <a:avLst/>
          </a:prstGeom>
          <a:ln>
            <a:noFill/>
          </a:ln>
        </p:spPr>
      </p:pic>
      <p:pic>
        <p:nvPicPr>
          <p:cNvPr id="95" name="" descr=""/>
          <p:cNvPicPr/>
          <p:nvPr/>
        </p:nvPicPr>
        <p:blipFill>
          <a:blip r:embed="rId3"/>
          <a:stretch/>
        </p:blipFill>
        <p:spPr>
          <a:xfrm>
            <a:off x="-23760" y="0"/>
            <a:ext cx="1842840" cy="2117160"/>
          </a:xfrm>
          <a:prstGeom prst="rect">
            <a:avLst/>
          </a:prstGeom>
          <a:ln>
            <a:noFill/>
          </a:ln>
        </p:spPr>
      </p:pic>
      <p:pic>
        <p:nvPicPr>
          <p:cNvPr id="96" name="" descr=""/>
          <p:cNvPicPr/>
          <p:nvPr/>
        </p:nvPicPr>
        <p:blipFill>
          <a:blip r:embed="rId4"/>
          <a:stretch/>
        </p:blipFill>
        <p:spPr>
          <a:xfrm>
            <a:off x="3108960" y="3817800"/>
            <a:ext cx="3563640" cy="267192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7" name="CustomShape 1"/>
          <p:cNvSpPr/>
          <p:nvPr/>
        </p:nvSpPr>
        <p:spPr>
          <a:xfrm>
            <a:off x="1786680" y="70200"/>
            <a:ext cx="7322040" cy="7556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98" name="CustomShape 2"/>
          <p:cNvSpPr/>
          <p:nvPr/>
        </p:nvSpPr>
        <p:spPr>
          <a:xfrm>
            <a:off x="1675440" y="1050120"/>
            <a:ext cx="7317000" cy="2995200"/>
          </a:xfrm>
          <a:prstGeom prst="rect">
            <a:avLst/>
          </a:prstGeom>
          <a:noFill/>
          <a:ln>
            <a:noFill/>
          </a:ln>
        </p:spPr>
        <p:style>
          <a:lnRef idx="0"/>
          <a:fillRef idx="0"/>
          <a:effectRef idx="0"/>
          <a:fontRef idx="minor"/>
        </p:style>
        <p:txBody>
          <a:bodyPr lIns="90000" rIns="90000" tIns="45000" bIns="45000">
            <a:normAutofit/>
          </a:bodyPr>
          <a:p>
            <a:pPr marL="343080" indent="-33516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Šefų virtuvės pristatymas visuomenei, gastronomijos renginiai, gastroturizmo vystymas.</a:t>
            </a:r>
            <a:endParaRPr b="0" lang="en-US" sz="2600" spc="-1" strike="noStrike">
              <a:solidFill>
                <a:srgbClr val="000000"/>
              </a:solidFill>
              <a:uFill>
                <a:solidFill>
                  <a:srgbClr val="ffffff"/>
                </a:solidFill>
              </a:uFill>
              <a:latin typeface="Arial"/>
            </a:endParaRPr>
          </a:p>
          <a:p>
            <a:pPr marL="343080" indent="-33516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Dalyvavimas teisės aktų, higienos taisyklių, atitinkančių narių ir visuomenės interesus, projektų rengime.</a:t>
            </a:r>
            <a:endParaRPr b="0" lang="en-US" sz="2600" spc="-1" strike="noStrike">
              <a:solidFill>
                <a:srgbClr val="000000"/>
              </a:solidFill>
              <a:uFill>
                <a:solidFill>
                  <a:srgbClr val="ffffff"/>
                </a:solidFill>
              </a:uFill>
              <a:latin typeface="Arial"/>
            </a:endParaRPr>
          </a:p>
          <a:p>
            <a:pPr marL="343080" indent="-33516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Socialinė iniciatyva „sveikas vaikas – sveika ateitis“.</a:t>
            </a:r>
            <a:endParaRPr b="0" lang="en-US" sz="2600" spc="-1" strike="noStrike">
              <a:solidFill>
                <a:srgbClr val="000000"/>
              </a:solidFill>
              <a:uFill>
                <a:solidFill>
                  <a:srgbClr val="ffffff"/>
                </a:solidFill>
              </a:uFill>
              <a:latin typeface="Arial"/>
            </a:endParaRPr>
          </a:p>
          <a:p>
            <a:pPr marL="343080" indent="-33516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Bendradarbiavimas su profesiniais mokymo centrais.</a:t>
            </a:r>
            <a:endParaRPr b="0" lang="en-US" sz="2600" spc="-1" strike="noStrike">
              <a:solidFill>
                <a:srgbClr val="000000"/>
              </a:solidFill>
              <a:uFill>
                <a:solidFill>
                  <a:srgbClr val="ffffff"/>
                </a:solidFill>
              </a:uFill>
              <a:latin typeface="Arial"/>
            </a:endParaRPr>
          </a:p>
          <a:p>
            <a:pPr marL="343080" indent="-33516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Ryšių stiprinimas su Ambasadomis, URM, SAM, ŠMSM.</a:t>
            </a:r>
            <a:endParaRPr b="0" lang="en-US" sz="2600" spc="-1" strike="noStrike">
              <a:solidFill>
                <a:srgbClr val="000000"/>
              </a:solidFill>
              <a:uFill>
                <a:solidFill>
                  <a:srgbClr val="ffffff"/>
                </a:solidFill>
              </a:uFill>
              <a:latin typeface="Arial"/>
            </a:endParaRPr>
          </a:p>
          <a:p>
            <a:pPr>
              <a:lnSpc>
                <a:spcPct val="100000"/>
              </a:lnSpc>
              <a:spcBef>
                <a:spcPts val="479"/>
              </a:spcBef>
            </a:pPr>
            <a:endParaRPr b="0" lang="en-US" sz="2600" spc="-1" strike="noStrike">
              <a:solidFill>
                <a:srgbClr val="000000"/>
              </a:solidFill>
              <a:uFill>
                <a:solidFill>
                  <a:srgbClr val="ffffff"/>
                </a:solidFill>
              </a:uFill>
              <a:latin typeface="Arial"/>
            </a:endParaRPr>
          </a:p>
          <a:p>
            <a:pPr>
              <a:lnSpc>
                <a:spcPct val="100000"/>
              </a:lnSpc>
              <a:spcBef>
                <a:spcPts val="479"/>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p:txBody>
      </p:sp>
      <p:sp>
        <p:nvSpPr>
          <p:cNvPr id="99" name="CustomShape 3"/>
          <p:cNvSpPr/>
          <p:nvPr/>
        </p:nvSpPr>
        <p:spPr>
          <a:xfrm>
            <a:off x="2057400" y="756720"/>
            <a:ext cx="6906240" cy="45036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2400" spc="-1" strike="noStrike">
                <a:solidFill>
                  <a:srgbClr val="4f6228"/>
                </a:solidFill>
                <a:uFill>
                  <a:solidFill>
                    <a:srgbClr val="ffffff"/>
                  </a:solidFill>
                </a:uFill>
                <a:latin typeface="Calibri"/>
                <a:ea typeface="DejaVu Sans"/>
              </a:rPr>
              <a:t>LVVKA TIKSLŲ PASIEKIMO BŪDAI:</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p:txBody>
      </p:sp>
      <p:pic>
        <p:nvPicPr>
          <p:cNvPr id="100" name="" descr=""/>
          <p:cNvPicPr/>
          <p:nvPr/>
        </p:nvPicPr>
        <p:blipFill>
          <a:blip r:embed="rId2"/>
          <a:stretch/>
        </p:blipFill>
        <p:spPr>
          <a:xfrm>
            <a:off x="232920" y="5474880"/>
            <a:ext cx="1860120" cy="1197360"/>
          </a:xfrm>
          <a:prstGeom prst="rect">
            <a:avLst/>
          </a:prstGeom>
          <a:ln>
            <a:noFill/>
          </a:ln>
        </p:spPr>
      </p:pic>
      <p:pic>
        <p:nvPicPr>
          <p:cNvPr id="101" name="" descr=""/>
          <p:cNvPicPr/>
          <p:nvPr/>
        </p:nvPicPr>
        <p:blipFill>
          <a:blip r:embed="rId3"/>
          <a:stretch/>
        </p:blipFill>
        <p:spPr>
          <a:xfrm>
            <a:off x="-23760" y="0"/>
            <a:ext cx="1842840" cy="2117160"/>
          </a:xfrm>
          <a:prstGeom prst="rect">
            <a:avLst/>
          </a:prstGeom>
          <a:ln>
            <a:noFill/>
          </a:ln>
        </p:spPr>
      </p:pic>
      <p:pic>
        <p:nvPicPr>
          <p:cNvPr id="102" name="" descr=""/>
          <p:cNvPicPr/>
          <p:nvPr/>
        </p:nvPicPr>
        <p:blipFill>
          <a:blip r:embed="rId4"/>
          <a:stretch/>
        </p:blipFill>
        <p:spPr>
          <a:xfrm>
            <a:off x="3291840" y="3810600"/>
            <a:ext cx="2923920" cy="278964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3" name="CustomShape 1"/>
          <p:cNvSpPr/>
          <p:nvPr/>
        </p:nvSpPr>
        <p:spPr>
          <a:xfrm>
            <a:off x="1773360" y="22212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04"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05" name="CustomShape 3"/>
          <p:cNvSpPr/>
          <p:nvPr/>
        </p:nvSpPr>
        <p:spPr>
          <a:xfrm>
            <a:off x="1907280" y="1081440"/>
            <a:ext cx="6906240" cy="157608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1600" spc="-1" strike="noStrike">
                <a:solidFill>
                  <a:srgbClr val="4f6228"/>
                </a:solidFill>
                <a:uFill>
                  <a:solidFill>
                    <a:srgbClr val="ffffff"/>
                  </a:solidFill>
                </a:uFill>
                <a:latin typeface="Calibri"/>
                <a:ea typeface="DejaVu Sans"/>
              </a:rPr>
              <a:t>Lietuvos darbdavių konfederacija, bendradarbiaudama su LVVKA, įgyvendino projektą „Profesijos mokytojų kompetencijų tobulinimas apgyvendinimo ir maitinimo paslaugų bei turizmo srityse“, finansuojamą Europos socialinio fondo lėšomis. Projekto pradžia 2017 07 11, projekto pabaiga 2019 kovo mėn.</a:t>
            </a:r>
            <a:endParaRPr b="0" lang="en-US" sz="1600" spc="-1" strike="noStrike">
              <a:solidFill>
                <a:srgbClr val="000000"/>
              </a:solidFill>
              <a:uFill>
                <a:solidFill>
                  <a:srgbClr val="ffffff"/>
                </a:solidFill>
              </a:uFill>
              <a:latin typeface="Arial"/>
            </a:endParaRPr>
          </a:p>
          <a:p>
            <a:pPr>
              <a:lnSpc>
                <a:spcPct val="100000"/>
              </a:lnSpc>
            </a:pPr>
            <a:r>
              <a:rPr b="0" lang="en-US" sz="1600" spc="-1" strike="noStrike">
                <a:solidFill>
                  <a:srgbClr val="4f6228"/>
                </a:solidFill>
                <a:uFill>
                  <a:solidFill>
                    <a:srgbClr val="ffffff"/>
                  </a:solidFill>
                </a:uFill>
                <a:latin typeface="Calibri"/>
                <a:ea typeface="DejaVu Sans"/>
              </a:rPr>
              <a:t>4 TECHNOLOGINIŲ KOMPETENCIJŲ PROGRAMOS MAITINIMO SEKTORIUJE:</a:t>
            </a:r>
            <a:endParaRPr b="0" lang="en-US" sz="1600" spc="-1" strike="noStrike">
              <a:solidFill>
                <a:srgbClr val="000000"/>
              </a:solidFill>
              <a:uFill>
                <a:solidFill>
                  <a:srgbClr val="ffffff"/>
                </a:solidFill>
              </a:uFill>
              <a:latin typeface="Arial"/>
            </a:endParaRPr>
          </a:p>
          <a:p>
            <a:pPr>
              <a:lnSpc>
                <a:spcPct val="100000"/>
              </a:lnSpc>
            </a:pPr>
            <a:r>
              <a:rPr b="0" lang="en-US" sz="1600" spc="-1" strike="noStrike">
                <a:solidFill>
                  <a:srgbClr val="4f6228"/>
                </a:solidFill>
                <a:uFill>
                  <a:solidFill>
                    <a:srgbClr val="ffffff"/>
                  </a:solidFill>
                </a:uFill>
                <a:latin typeface="Calibri"/>
                <a:ea typeface="DejaVu Sans"/>
              </a:rPr>
              <a:t>Maisto be alergenų gamyba;</a:t>
            </a:r>
            <a:endParaRPr b="0" lang="en-US" sz="1600" spc="-1" strike="noStrike">
              <a:solidFill>
                <a:srgbClr val="000000"/>
              </a:solidFill>
              <a:uFill>
                <a:solidFill>
                  <a:srgbClr val="ffffff"/>
                </a:solidFill>
              </a:uFill>
              <a:latin typeface="Arial"/>
            </a:endParaRPr>
          </a:p>
          <a:p>
            <a:pPr>
              <a:lnSpc>
                <a:spcPct val="100000"/>
              </a:lnSpc>
            </a:pPr>
            <a:r>
              <a:rPr b="0" lang="en-US" sz="1600" spc="-1" strike="noStrike">
                <a:solidFill>
                  <a:srgbClr val="4f6228"/>
                </a:solidFill>
                <a:uFill>
                  <a:solidFill>
                    <a:srgbClr val="ffffff"/>
                  </a:solidFill>
                </a:uFill>
                <a:latin typeface="Calibri"/>
                <a:ea typeface="DejaVu Sans"/>
              </a:rPr>
              <a:t>Maisto gamyba žemoje temperatūroje;</a:t>
            </a:r>
            <a:endParaRPr b="0" lang="en-US" sz="1600" spc="-1" strike="noStrike">
              <a:solidFill>
                <a:srgbClr val="000000"/>
              </a:solidFill>
              <a:uFill>
                <a:solidFill>
                  <a:srgbClr val="ffffff"/>
                </a:solidFill>
              </a:uFill>
              <a:latin typeface="Arial"/>
            </a:endParaRPr>
          </a:p>
          <a:p>
            <a:pPr>
              <a:lnSpc>
                <a:spcPct val="100000"/>
              </a:lnSpc>
            </a:pPr>
            <a:r>
              <a:rPr b="0" lang="en-US" sz="1600" spc="-1" strike="noStrike">
                <a:solidFill>
                  <a:srgbClr val="4f6228"/>
                </a:solidFill>
                <a:uFill>
                  <a:solidFill>
                    <a:srgbClr val="ffffff"/>
                  </a:solidFill>
                </a:uFill>
                <a:latin typeface="Calibri"/>
                <a:ea typeface="DejaVu Sans"/>
              </a:rPr>
              <a:t>Šaldytų ir saldžių gaminių gamyba;</a:t>
            </a:r>
            <a:endParaRPr b="0" lang="en-US" sz="1600" spc="-1" strike="noStrike">
              <a:solidFill>
                <a:srgbClr val="000000"/>
              </a:solidFill>
              <a:uFill>
                <a:solidFill>
                  <a:srgbClr val="ffffff"/>
                </a:solidFill>
              </a:uFill>
              <a:latin typeface="Arial"/>
            </a:endParaRPr>
          </a:p>
          <a:p>
            <a:pPr>
              <a:lnSpc>
                <a:spcPct val="100000"/>
              </a:lnSpc>
            </a:pPr>
            <a:r>
              <a:rPr b="0" lang="en-US" sz="1600" spc="-1" strike="noStrike">
                <a:solidFill>
                  <a:srgbClr val="4f6228"/>
                </a:solidFill>
                <a:uFill>
                  <a:solidFill>
                    <a:srgbClr val="ffffff"/>
                  </a:solidFill>
                </a:uFill>
                <a:latin typeface="Calibri"/>
                <a:ea typeface="DejaVu Sans"/>
              </a:rPr>
              <a:t>Klientų aptarnavimas maitinimo įstaigose. </a:t>
            </a:r>
            <a:endParaRPr b="0" lang="en-US" sz="1600" spc="-1" strike="noStrike">
              <a:solidFill>
                <a:srgbClr val="000000"/>
              </a:solidFill>
              <a:uFill>
                <a:solidFill>
                  <a:srgbClr val="ffffff"/>
                </a:solidFill>
              </a:uFill>
              <a:latin typeface="Arial"/>
            </a:endParaRPr>
          </a:p>
          <a:p>
            <a:pPr>
              <a:lnSpc>
                <a:spcPct val="100000"/>
              </a:lnSpc>
            </a:pPr>
            <a:r>
              <a:rPr b="0" lang="en-US" sz="1400" spc="-1" strike="noStrike">
                <a:solidFill>
                  <a:srgbClr val="4f6228"/>
                </a:solidFill>
                <a:uFill>
                  <a:solidFill>
                    <a:srgbClr val="ffffff"/>
                  </a:solidFill>
                </a:uFill>
                <a:latin typeface="Calibri"/>
                <a:ea typeface="DejaVu Sans"/>
              </a:rPr>
              <a:t>Teorinis modulis dėstomas sektoriniuose mokymo centruose VTPVM ir KMPPMC. Praktinis modulis dėstomas sektoriniuose ir LVVKA įmonėse iki kovo mėn. Per metus dalyvavo </a:t>
            </a:r>
            <a:r>
              <a:rPr b="1" lang="en-US" sz="1400" spc="-1" strike="noStrike">
                <a:solidFill>
                  <a:srgbClr val="4f6228"/>
                </a:solidFill>
                <a:uFill>
                  <a:solidFill>
                    <a:srgbClr val="ffffff"/>
                  </a:solidFill>
                </a:uFill>
                <a:latin typeface="Calibri"/>
                <a:ea typeface="DejaVu Sans"/>
              </a:rPr>
              <a:t>200</a:t>
            </a:r>
            <a:r>
              <a:rPr b="0" lang="en-US" sz="1400" spc="-1" strike="noStrike">
                <a:solidFill>
                  <a:srgbClr val="4f6228"/>
                </a:solidFill>
                <a:uFill>
                  <a:solidFill>
                    <a:srgbClr val="ffffff"/>
                  </a:solidFill>
                </a:uFill>
                <a:latin typeface="Calibri"/>
                <a:ea typeface="DejaVu Sans"/>
              </a:rPr>
              <a:t> mokytojų, kuriuos apmokė</a:t>
            </a:r>
            <a:r>
              <a:rPr b="1" lang="en-US" sz="1400" spc="-1" strike="noStrike">
                <a:solidFill>
                  <a:srgbClr val="4f6228"/>
                </a:solidFill>
                <a:uFill>
                  <a:solidFill>
                    <a:srgbClr val="ffffff"/>
                  </a:solidFill>
                </a:uFill>
                <a:latin typeface="Calibri"/>
                <a:ea typeface="DejaVu Sans"/>
              </a:rPr>
              <a:t> 37 </a:t>
            </a:r>
            <a:r>
              <a:rPr b="0" lang="en-US" sz="1400" spc="-1" strike="noStrike">
                <a:solidFill>
                  <a:srgbClr val="4f6228"/>
                </a:solidFill>
                <a:uFill>
                  <a:solidFill>
                    <a:srgbClr val="ffffff"/>
                  </a:solidFill>
                </a:uFill>
                <a:latin typeface="Calibri"/>
                <a:ea typeface="DejaVu Sans"/>
              </a:rPr>
              <a:t>mentoriai: virtuvės šefai, konditeriai, klientų aptarnavimo specialistai. Projektas pateko į FM organizuojamą „Europos burės“ apdovanojimų finalą nominacijai „Už investicijas į žmogų“.  </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p:txBody>
      </p:sp>
      <p:pic>
        <p:nvPicPr>
          <p:cNvPr id="106" name="" descr=""/>
          <p:cNvPicPr/>
          <p:nvPr/>
        </p:nvPicPr>
        <p:blipFill>
          <a:blip r:embed="rId2"/>
          <a:stretch/>
        </p:blipFill>
        <p:spPr>
          <a:xfrm>
            <a:off x="182880" y="5486400"/>
            <a:ext cx="1860120" cy="1197360"/>
          </a:xfrm>
          <a:prstGeom prst="rect">
            <a:avLst/>
          </a:prstGeom>
          <a:ln>
            <a:noFill/>
          </a:ln>
        </p:spPr>
      </p:pic>
      <p:pic>
        <p:nvPicPr>
          <p:cNvPr id="107" name="" descr=""/>
          <p:cNvPicPr/>
          <p:nvPr/>
        </p:nvPicPr>
        <p:blipFill>
          <a:blip r:embed="rId3"/>
          <a:stretch/>
        </p:blipFill>
        <p:spPr>
          <a:xfrm>
            <a:off x="-23760" y="0"/>
            <a:ext cx="1842840" cy="2117160"/>
          </a:xfrm>
          <a:prstGeom prst="rect">
            <a:avLst/>
          </a:prstGeom>
          <a:ln>
            <a:noFill/>
          </a:ln>
        </p:spPr>
      </p:pic>
      <p:pic>
        <p:nvPicPr>
          <p:cNvPr id="108" name="Picture 2" descr=""/>
          <p:cNvPicPr/>
          <p:nvPr/>
        </p:nvPicPr>
        <p:blipFill>
          <a:blip r:embed="rId4"/>
          <a:stretch/>
        </p:blipFill>
        <p:spPr>
          <a:xfrm>
            <a:off x="182880" y="2292840"/>
            <a:ext cx="1490400" cy="1636200"/>
          </a:xfrm>
          <a:prstGeom prst="rect">
            <a:avLst/>
          </a:prstGeom>
          <a:ln>
            <a:noFill/>
          </a:ln>
        </p:spPr>
      </p:pic>
      <p:pic>
        <p:nvPicPr>
          <p:cNvPr id="109" name="Picture 7" descr=""/>
          <p:cNvPicPr/>
          <p:nvPr/>
        </p:nvPicPr>
        <p:blipFill>
          <a:blip r:embed="rId5"/>
          <a:stretch/>
        </p:blipFill>
        <p:spPr>
          <a:xfrm>
            <a:off x="182880" y="4277520"/>
            <a:ext cx="1879560" cy="931680"/>
          </a:xfrm>
          <a:prstGeom prst="rect">
            <a:avLst/>
          </a:prstGeom>
          <a:ln>
            <a:noFill/>
          </a:ln>
        </p:spPr>
      </p:pic>
      <p:pic>
        <p:nvPicPr>
          <p:cNvPr id="110" name="" descr=""/>
          <p:cNvPicPr/>
          <p:nvPr/>
        </p:nvPicPr>
        <p:blipFill>
          <a:blip r:embed="rId6"/>
          <a:stretch/>
        </p:blipFill>
        <p:spPr>
          <a:xfrm>
            <a:off x="3200400" y="4176000"/>
            <a:ext cx="3653640" cy="249768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1" name="CustomShape 1"/>
          <p:cNvSpPr/>
          <p:nvPr/>
        </p:nvSpPr>
        <p:spPr>
          <a:xfrm>
            <a:off x="1773360" y="22212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12"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13" name="CustomShape 3"/>
          <p:cNvSpPr/>
          <p:nvPr/>
        </p:nvSpPr>
        <p:spPr>
          <a:xfrm>
            <a:off x="1907280" y="1081440"/>
            <a:ext cx="6906240" cy="1576080"/>
          </a:xfrm>
          <a:prstGeom prst="rect">
            <a:avLst/>
          </a:prstGeom>
          <a:noFill/>
          <a:ln>
            <a:noFill/>
          </a:ln>
        </p:spPr>
        <p:style>
          <a:lnRef idx="0"/>
          <a:fillRef idx="0"/>
          <a:effectRef idx="0"/>
          <a:fontRef idx="minor"/>
        </p:style>
        <p:txBody>
          <a:bodyPr lIns="90000" rIns="90000" tIns="45000" bIns="45000" anchor="ctr"/>
          <a:p>
            <a:pPr>
              <a:lnSpc>
                <a:spcPct val="100000"/>
              </a:lnSpc>
            </a:pPr>
            <a:r>
              <a:rPr b="1" lang="en-US" sz="1800" spc="-1" strike="noStrike">
                <a:solidFill>
                  <a:srgbClr val="4f6228"/>
                </a:solidFill>
                <a:uFill>
                  <a:solidFill>
                    <a:srgbClr val="ffffff"/>
                  </a:solidFill>
                </a:uFill>
                <a:latin typeface="Calibri"/>
                <a:ea typeface="DejaVu Sans"/>
              </a:rPr>
              <a:t>TARPTAUTINIAI ČEMPIONATAI:</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4f6228"/>
                </a:solidFill>
                <a:uFill>
                  <a:solidFill>
                    <a:srgbClr val="ffffff"/>
                  </a:solidFill>
                </a:uFill>
                <a:latin typeface="Calibri"/>
                <a:ea typeface="DejaVu Sans"/>
              </a:rPr>
              <a:t>Rugsėjo 6 d. Baltijos šalių kulinarijos konkurse „Baltic Culinary Heritage 2019“, Rygoje, Lietuvos komanda laimėjo sidabro medalius: virtuvės šefas Vilius Ručinskas, jaunasis šefas Erikas Janerikas, konditerė Toma Piskarskaitė, kapitonas Tomas Rimydis. </a:t>
            </a:r>
            <a:endParaRPr b="0" lang="en-US" sz="1800" spc="-1" strike="noStrike">
              <a:solidFill>
                <a:srgbClr val="000000"/>
              </a:solidFill>
              <a:uFill>
                <a:solidFill>
                  <a:srgbClr val="ffffff"/>
                </a:solidFill>
              </a:uFill>
              <a:latin typeface="Arial"/>
            </a:endParaRPr>
          </a:p>
        </p:txBody>
      </p:sp>
      <p:pic>
        <p:nvPicPr>
          <p:cNvPr id="114" name="" descr=""/>
          <p:cNvPicPr/>
          <p:nvPr/>
        </p:nvPicPr>
        <p:blipFill>
          <a:blip r:embed="rId2"/>
          <a:stretch/>
        </p:blipFill>
        <p:spPr>
          <a:xfrm>
            <a:off x="232920" y="5376600"/>
            <a:ext cx="1860120" cy="1197360"/>
          </a:xfrm>
          <a:prstGeom prst="rect">
            <a:avLst/>
          </a:prstGeom>
          <a:ln>
            <a:noFill/>
          </a:ln>
        </p:spPr>
      </p:pic>
      <p:pic>
        <p:nvPicPr>
          <p:cNvPr id="115" name="" descr=""/>
          <p:cNvPicPr/>
          <p:nvPr/>
        </p:nvPicPr>
        <p:blipFill>
          <a:blip r:embed="rId3"/>
          <a:stretch/>
        </p:blipFill>
        <p:spPr>
          <a:xfrm>
            <a:off x="-23760" y="0"/>
            <a:ext cx="1842840" cy="2117160"/>
          </a:xfrm>
          <a:prstGeom prst="rect">
            <a:avLst/>
          </a:prstGeom>
          <a:ln>
            <a:noFill/>
          </a:ln>
        </p:spPr>
      </p:pic>
      <p:pic>
        <p:nvPicPr>
          <p:cNvPr id="116" name="" descr=""/>
          <p:cNvPicPr/>
          <p:nvPr/>
        </p:nvPicPr>
        <p:blipFill>
          <a:blip r:embed="rId4"/>
          <a:stretch/>
        </p:blipFill>
        <p:spPr>
          <a:xfrm>
            <a:off x="2377440" y="3108960"/>
            <a:ext cx="6143760" cy="345312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7" name="CustomShape 1"/>
          <p:cNvSpPr/>
          <p:nvPr/>
        </p:nvSpPr>
        <p:spPr>
          <a:xfrm>
            <a:off x="1773360" y="22212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18"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19" name="CustomShape 3"/>
          <p:cNvSpPr/>
          <p:nvPr/>
        </p:nvSpPr>
        <p:spPr>
          <a:xfrm>
            <a:off x="1907280" y="1081440"/>
            <a:ext cx="6906240" cy="1576080"/>
          </a:xfrm>
          <a:prstGeom prst="rect">
            <a:avLst/>
          </a:prstGeom>
          <a:noFill/>
          <a:ln>
            <a:noFill/>
          </a:ln>
        </p:spPr>
        <p:style>
          <a:lnRef idx="0"/>
          <a:fillRef idx="0"/>
          <a:effectRef idx="0"/>
          <a:fontRef idx="minor"/>
        </p:style>
        <p:txBody>
          <a:bodyPr lIns="90000" rIns="90000" tIns="45000" bIns="45000" anchor="ctr"/>
          <a:p>
            <a:pPr>
              <a:lnSpc>
                <a:spcPct val="100000"/>
              </a:lnSpc>
            </a:pPr>
            <a:r>
              <a:rPr b="1" lang="en-US" sz="1800" spc="-1" strike="noStrike">
                <a:solidFill>
                  <a:srgbClr val="4f6228"/>
                </a:solidFill>
                <a:uFill>
                  <a:solidFill>
                    <a:srgbClr val="ffffff"/>
                  </a:solidFill>
                </a:uFill>
                <a:latin typeface="Calibri"/>
                <a:ea typeface="DejaVu Sans"/>
              </a:rPr>
              <a:t>Spalio 8 d. tarptautiniame čempionate „San Pellegrino Young Chef 2019“, Maskvoje, Eurazijos regione Jonita Šeščilaitė (mentorius šefas Justinas Kapkovičius) varžėsi su dar 8 dalyviais iki 30 m. iš Estijos, Suomijos ir Rusijos. Fortūna buvo palankesnė jaunajam šefui iš Maskvos Vitalijui Savelevui, globojamam vienų žymiausių Rusijoje virtuvės šefų - brolių dvynių Ivano ir Sergejaus Berezuckių – jų valdomas restoranas „Twins Garden“ 2019-ųjų geriausių pasaulio restoranų sąraše puikuojasi net 19-oje vietoje.</a:t>
            </a:r>
            <a:endParaRPr b="0" lang="en-US" sz="1800" spc="-1" strike="noStrike">
              <a:solidFill>
                <a:srgbClr val="000000"/>
              </a:solidFill>
              <a:uFill>
                <a:solidFill>
                  <a:srgbClr val="ffffff"/>
                </a:solidFill>
              </a:uFill>
              <a:latin typeface="Arial"/>
            </a:endParaRPr>
          </a:p>
        </p:txBody>
      </p:sp>
      <p:pic>
        <p:nvPicPr>
          <p:cNvPr id="120" name="" descr=""/>
          <p:cNvPicPr/>
          <p:nvPr/>
        </p:nvPicPr>
        <p:blipFill>
          <a:blip r:embed="rId2"/>
          <a:stretch/>
        </p:blipFill>
        <p:spPr>
          <a:xfrm>
            <a:off x="232920" y="5376600"/>
            <a:ext cx="1860120" cy="1197360"/>
          </a:xfrm>
          <a:prstGeom prst="rect">
            <a:avLst/>
          </a:prstGeom>
          <a:ln>
            <a:noFill/>
          </a:ln>
        </p:spPr>
      </p:pic>
      <p:pic>
        <p:nvPicPr>
          <p:cNvPr id="121" name="" descr=""/>
          <p:cNvPicPr/>
          <p:nvPr/>
        </p:nvPicPr>
        <p:blipFill>
          <a:blip r:embed="rId3"/>
          <a:stretch/>
        </p:blipFill>
        <p:spPr>
          <a:xfrm>
            <a:off x="-23760" y="0"/>
            <a:ext cx="1842840" cy="2117160"/>
          </a:xfrm>
          <a:prstGeom prst="rect">
            <a:avLst/>
          </a:prstGeom>
          <a:ln>
            <a:noFill/>
          </a:ln>
        </p:spPr>
      </p:pic>
      <p:pic>
        <p:nvPicPr>
          <p:cNvPr id="122" name="" descr=""/>
          <p:cNvPicPr/>
          <p:nvPr/>
        </p:nvPicPr>
        <p:blipFill>
          <a:blip r:embed="rId4"/>
          <a:stretch/>
        </p:blipFill>
        <p:spPr>
          <a:xfrm>
            <a:off x="2651760" y="3108960"/>
            <a:ext cx="5214240" cy="343692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3" name="CustomShape 1"/>
          <p:cNvSpPr/>
          <p:nvPr/>
        </p:nvSpPr>
        <p:spPr>
          <a:xfrm>
            <a:off x="1773360" y="22212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24"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25" name="CustomShape 3"/>
          <p:cNvSpPr/>
          <p:nvPr/>
        </p:nvSpPr>
        <p:spPr>
          <a:xfrm>
            <a:off x="1907280" y="1081440"/>
            <a:ext cx="6906240" cy="1576080"/>
          </a:xfrm>
          <a:prstGeom prst="rect">
            <a:avLst/>
          </a:prstGeom>
          <a:noFill/>
          <a:ln>
            <a:noFill/>
          </a:ln>
        </p:spPr>
        <p:style>
          <a:lnRef idx="0"/>
          <a:fillRef idx="0"/>
          <a:effectRef idx="0"/>
          <a:fontRef idx="minor"/>
        </p:style>
        <p:txBody>
          <a:bodyPr lIns="90000" rIns="90000" tIns="45000" bIns="45000" anchor="ctr"/>
          <a:p>
            <a:r>
              <a:rPr b="1" lang="en-US" sz="1800" spc="-1" strike="noStrike">
                <a:solidFill>
                  <a:srgbClr val="4f6228"/>
                </a:solidFill>
                <a:uFill>
                  <a:solidFill>
                    <a:srgbClr val="ffffff"/>
                  </a:solidFill>
                </a:uFill>
                <a:latin typeface="Calibri"/>
                <a:ea typeface="DejaVu Sans"/>
              </a:rPr>
              <a:t>Spalio 24-26 d. tarptautiniame kulinarijos čempionate „Young Chef Challenge 2019“, Ningbo mieste, Kinijoje, iškovoti komandiniai „Two to Tango Teams“</a:t>
            </a:r>
            <a:r>
              <a:rPr b="1" lang="en-US" sz="1100" spc="-1" strike="noStrike">
                <a:solidFill>
                  <a:srgbClr val="4f6228"/>
                </a:solidFill>
                <a:uFill>
                  <a:solidFill>
                    <a:srgbClr val="ffffff"/>
                  </a:solidFill>
                </a:uFill>
                <a:latin typeface="Times New Roman"/>
                <a:ea typeface="Times New Roman"/>
              </a:rPr>
              <a:t> </a:t>
            </a:r>
            <a:r>
              <a:rPr b="1" lang="en-US" sz="1800" spc="-1" strike="noStrike">
                <a:solidFill>
                  <a:srgbClr val="4f6228"/>
                </a:solidFill>
                <a:uFill>
                  <a:solidFill>
                    <a:srgbClr val="ffffff"/>
                  </a:solidFill>
                </a:uFill>
                <a:latin typeface="Calibri"/>
                <a:ea typeface="DejaVu Sans"/>
              </a:rPr>
              <a:t>sidabro medaliai bei individualus „NingBo Seafood“</a:t>
            </a:r>
            <a:r>
              <a:rPr b="1" lang="en-US" sz="1100" spc="-1" strike="noStrike">
                <a:solidFill>
                  <a:srgbClr val="4f6228"/>
                </a:solidFill>
                <a:uFill>
                  <a:solidFill>
                    <a:srgbClr val="ffffff"/>
                  </a:solidFill>
                </a:uFill>
                <a:latin typeface="Times New Roman"/>
                <a:ea typeface="Times New Roman"/>
              </a:rPr>
              <a:t> </a:t>
            </a:r>
            <a:r>
              <a:rPr b="1" lang="en-US" sz="1800" spc="-1" strike="noStrike">
                <a:solidFill>
                  <a:srgbClr val="4f6228"/>
                </a:solidFill>
                <a:uFill>
                  <a:solidFill>
                    <a:srgbClr val="ffffff"/>
                  </a:solidFill>
                </a:uFill>
                <a:latin typeface="Calibri"/>
                <a:ea typeface="DejaVu Sans"/>
              </a:rPr>
              <a:t>bronzos medalis, už torto rungtį „Free Style Cake“ - diplomas.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4f6228"/>
                </a:solidFill>
                <a:uFill>
                  <a:solidFill>
                    <a:srgbClr val="ffffff"/>
                  </a:solidFill>
                </a:uFill>
                <a:latin typeface="Calibri"/>
                <a:ea typeface="DejaVu Sans"/>
              </a:rPr>
              <a:t>Varžėsi jaunieji šefai iki 25 m. amžiaus iš 20 skirtingų pasaulio šalių. Lietuvai atstovavo Erikas Janerikas ir Rokas Ragauskas; mentoriai, WorldChefs sertifikuoti teisėjai Jaroslav Orševski ir Tomas Rimydis.</a:t>
            </a:r>
            <a:endParaRPr b="0" lang="en-US" sz="1800" spc="-1" strike="noStrike">
              <a:solidFill>
                <a:srgbClr val="000000"/>
              </a:solidFill>
              <a:uFill>
                <a:solidFill>
                  <a:srgbClr val="ffffff"/>
                </a:solidFill>
              </a:uFill>
              <a:latin typeface="Arial"/>
            </a:endParaRPr>
          </a:p>
        </p:txBody>
      </p:sp>
      <p:pic>
        <p:nvPicPr>
          <p:cNvPr id="126" name="" descr=""/>
          <p:cNvPicPr/>
          <p:nvPr/>
        </p:nvPicPr>
        <p:blipFill>
          <a:blip r:embed="rId2"/>
          <a:stretch/>
        </p:blipFill>
        <p:spPr>
          <a:xfrm>
            <a:off x="232920" y="5376600"/>
            <a:ext cx="1860120" cy="1197360"/>
          </a:xfrm>
          <a:prstGeom prst="rect">
            <a:avLst/>
          </a:prstGeom>
          <a:ln>
            <a:noFill/>
          </a:ln>
        </p:spPr>
      </p:pic>
      <p:pic>
        <p:nvPicPr>
          <p:cNvPr id="127" name="" descr=""/>
          <p:cNvPicPr/>
          <p:nvPr/>
        </p:nvPicPr>
        <p:blipFill>
          <a:blip r:embed="rId3"/>
          <a:stretch/>
        </p:blipFill>
        <p:spPr>
          <a:xfrm>
            <a:off x="-23760" y="0"/>
            <a:ext cx="1842840" cy="2117160"/>
          </a:xfrm>
          <a:prstGeom prst="rect">
            <a:avLst/>
          </a:prstGeom>
          <a:ln>
            <a:noFill/>
          </a:ln>
        </p:spPr>
      </p:pic>
      <p:pic>
        <p:nvPicPr>
          <p:cNvPr id="128" name="" descr=""/>
          <p:cNvPicPr/>
          <p:nvPr/>
        </p:nvPicPr>
        <p:blipFill>
          <a:blip r:embed="rId4"/>
          <a:stretch/>
        </p:blipFill>
        <p:spPr>
          <a:xfrm>
            <a:off x="2560320" y="3108960"/>
            <a:ext cx="5517360" cy="310500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9" name="CustomShape 1"/>
          <p:cNvSpPr/>
          <p:nvPr/>
        </p:nvSpPr>
        <p:spPr>
          <a:xfrm>
            <a:off x="1773360" y="222120"/>
            <a:ext cx="7322040" cy="60300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30" name="CustomShape 2"/>
          <p:cNvSpPr/>
          <p:nvPr/>
        </p:nvSpPr>
        <p:spPr>
          <a:xfrm>
            <a:off x="2159280" y="2054520"/>
            <a:ext cx="6550200" cy="4503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31" name="CustomShape 3"/>
          <p:cNvSpPr/>
          <p:nvPr/>
        </p:nvSpPr>
        <p:spPr>
          <a:xfrm>
            <a:off x="1907280" y="1081440"/>
            <a:ext cx="6906240" cy="1576080"/>
          </a:xfrm>
          <a:prstGeom prst="rect">
            <a:avLst/>
          </a:prstGeom>
          <a:noFill/>
          <a:ln>
            <a:noFill/>
          </a:ln>
        </p:spPr>
        <p:style>
          <a:lnRef idx="0"/>
          <a:fillRef idx="0"/>
          <a:effectRef idx="0"/>
          <a:fontRef idx="minor"/>
        </p:style>
        <p:txBody>
          <a:bodyPr lIns="90000" rIns="90000" tIns="45000" bIns="45000" anchor="ctr"/>
          <a:p>
            <a:endParaRPr b="0" lang="en-US" sz="1800" spc="-1" strike="noStrike">
              <a:solidFill>
                <a:srgbClr val="000000"/>
              </a:solidFill>
              <a:uFill>
                <a:solidFill>
                  <a:srgbClr val="ffffff"/>
                </a:solidFill>
              </a:uFill>
              <a:latin typeface="Arial"/>
            </a:endParaRPr>
          </a:p>
          <a:p>
            <a:r>
              <a:rPr b="1" lang="en-US" sz="1800" spc="-1" strike="noStrike">
                <a:solidFill>
                  <a:srgbClr val="4f6228"/>
                </a:solidFill>
                <a:uFill>
                  <a:solidFill>
                    <a:srgbClr val="ffffff"/>
                  </a:solidFill>
                </a:uFill>
                <a:latin typeface="Calibri"/>
                <a:ea typeface="DejaVu Sans"/>
              </a:rPr>
              <a:t>Birželio 22 d. „Tortų turnyras 2019“, Druskininkai. </a:t>
            </a:r>
            <a:endParaRPr b="0" lang="en-US" sz="1800" spc="-1" strike="noStrike">
              <a:solidFill>
                <a:srgbClr val="000000"/>
              </a:solidFill>
              <a:uFill>
                <a:solidFill>
                  <a:srgbClr val="ffffff"/>
                </a:solidFill>
              </a:uFill>
              <a:latin typeface="Arial"/>
            </a:endParaRPr>
          </a:p>
          <a:p>
            <a:r>
              <a:rPr b="1" lang="en-US" sz="1800" spc="-1" strike="noStrike">
                <a:solidFill>
                  <a:srgbClr val="4f6228"/>
                </a:solidFill>
                <a:uFill>
                  <a:solidFill>
                    <a:srgbClr val="ffffff"/>
                  </a:solidFill>
                </a:uFill>
                <a:latin typeface="Calibri"/>
                <a:ea typeface="DejaVu Sans"/>
              </a:rPr>
              <a:t>Projekto iniciatorė Renata Ničajienė.</a:t>
            </a:r>
            <a:endParaRPr b="0" lang="en-US" sz="1800" spc="-1" strike="noStrike">
              <a:solidFill>
                <a:srgbClr val="000000"/>
              </a:solidFill>
              <a:uFill>
                <a:solidFill>
                  <a:srgbClr val="ffffff"/>
                </a:solidFill>
              </a:uFill>
              <a:latin typeface="Arial"/>
            </a:endParaRPr>
          </a:p>
          <a:p>
            <a:r>
              <a:rPr b="1" lang="en-US" sz="1800" spc="-1" strike="noStrike">
                <a:solidFill>
                  <a:srgbClr val="4f6228"/>
                </a:solidFill>
                <a:uFill>
                  <a:solidFill>
                    <a:srgbClr val="ffffff"/>
                  </a:solidFill>
                </a:uFill>
                <a:latin typeface="Calibri"/>
                <a:ea typeface="DejaVu Sans"/>
              </a:rPr>
              <a:t>Asociacija dalyvavo kaip projekto partneris, konsultuojant organizaciniais klausimais, sukviečiant vertinimo komisijos narius.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4f6228"/>
                </a:solidFill>
                <a:uFill>
                  <a:solidFill>
                    <a:srgbClr val="ffffff"/>
                  </a:solidFill>
                </a:uFill>
                <a:latin typeface="Calibri"/>
                <a:ea typeface="DejaVu Sans"/>
              </a:rPr>
              <a:t>Turnyro laimėtojai: I v. Andrius Zubernis, II v. Barbora Inciutė Čepulionienė, III v. Asta Naujalienė.</a:t>
            </a: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4f6228"/>
                </a:solidFill>
                <a:uFill>
                  <a:solidFill>
                    <a:srgbClr val="ffffff"/>
                  </a:solidFill>
                </a:uFill>
                <a:latin typeface="Calibri"/>
                <a:ea typeface="DejaVu Sans"/>
              </a:rPr>
              <a:t>Vertinimo komisija: Romas Zakarevičius, Evaldas Juška, Marika Berzina, Arūnas Starkus, Renata Ničajienė.</a:t>
            </a:r>
            <a:endParaRPr b="0" lang="en-US" sz="1800" spc="-1" strike="noStrike">
              <a:solidFill>
                <a:srgbClr val="000000"/>
              </a:solidFill>
              <a:uFill>
                <a:solidFill>
                  <a:srgbClr val="ffffff"/>
                </a:solidFill>
              </a:uFill>
              <a:latin typeface="Arial"/>
            </a:endParaRPr>
          </a:p>
        </p:txBody>
      </p:sp>
      <p:pic>
        <p:nvPicPr>
          <p:cNvPr id="132" name="" descr=""/>
          <p:cNvPicPr/>
          <p:nvPr/>
        </p:nvPicPr>
        <p:blipFill>
          <a:blip r:embed="rId2"/>
          <a:stretch/>
        </p:blipFill>
        <p:spPr>
          <a:xfrm>
            <a:off x="232920" y="5376600"/>
            <a:ext cx="1860120" cy="1197360"/>
          </a:xfrm>
          <a:prstGeom prst="rect">
            <a:avLst/>
          </a:prstGeom>
          <a:ln>
            <a:noFill/>
          </a:ln>
        </p:spPr>
      </p:pic>
      <p:pic>
        <p:nvPicPr>
          <p:cNvPr id="133" name="" descr=""/>
          <p:cNvPicPr/>
          <p:nvPr/>
        </p:nvPicPr>
        <p:blipFill>
          <a:blip r:embed="rId3"/>
          <a:stretch/>
        </p:blipFill>
        <p:spPr>
          <a:xfrm>
            <a:off x="-23760" y="0"/>
            <a:ext cx="1842840" cy="2117160"/>
          </a:xfrm>
          <a:prstGeom prst="rect">
            <a:avLst/>
          </a:prstGeom>
          <a:ln>
            <a:noFill/>
          </a:ln>
        </p:spPr>
      </p:pic>
      <p:pic>
        <p:nvPicPr>
          <p:cNvPr id="134" name="" descr=""/>
          <p:cNvPicPr/>
          <p:nvPr/>
        </p:nvPicPr>
        <p:blipFill>
          <a:blip r:embed="rId4"/>
          <a:stretch/>
        </p:blipFill>
        <p:spPr>
          <a:xfrm>
            <a:off x="2743200" y="3321000"/>
            <a:ext cx="4752720" cy="316728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4532</TotalTime>
  <Application>LibreOffice/5.3.7.2$Windows_X86_64 LibreOffice_project/6b8ed514a9f8b44d37a1b96673cbbdd077e24059</Application>
  <Company>Microsoft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2013-08-21T19:17:07Z</dcterms:created>
  <dc:creator>Julian</dc:creator>
  <dc:description/>
  <dc:language>en-US</dc:language>
  <cp:lastModifiedBy/>
  <dcterms:modified xsi:type="dcterms:W3CDTF">2020-01-26T19:01:21Z</dcterms:modified>
  <cp:revision>235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56</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57</vt:i4>
  </property>
</Properties>
</file>